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5"/>
  </p:notesMasterIdLst>
  <p:sldIdLst>
    <p:sldId id="260" r:id="rId2"/>
    <p:sldId id="257" r:id="rId3"/>
    <p:sldId id="258" r:id="rId4"/>
    <p:sldId id="264" r:id="rId5"/>
    <p:sldId id="272" r:id="rId6"/>
    <p:sldId id="259" r:id="rId7"/>
    <p:sldId id="294" r:id="rId8"/>
    <p:sldId id="263" r:id="rId9"/>
    <p:sldId id="262" r:id="rId10"/>
    <p:sldId id="265" r:id="rId11"/>
    <p:sldId id="266" r:id="rId12"/>
    <p:sldId id="270" r:id="rId13"/>
    <p:sldId id="273" r:id="rId14"/>
    <p:sldId id="274" r:id="rId15"/>
    <p:sldId id="267" r:id="rId16"/>
    <p:sldId id="278" r:id="rId17"/>
    <p:sldId id="281" r:id="rId18"/>
    <p:sldId id="305" r:id="rId19"/>
    <p:sldId id="292" r:id="rId20"/>
    <p:sldId id="277" r:id="rId21"/>
    <p:sldId id="275" r:id="rId22"/>
    <p:sldId id="282" r:id="rId23"/>
    <p:sldId id="283" r:id="rId24"/>
    <p:sldId id="276" r:id="rId25"/>
    <p:sldId id="279" r:id="rId26"/>
    <p:sldId id="289" r:id="rId27"/>
    <p:sldId id="296" r:id="rId28"/>
    <p:sldId id="314" r:id="rId29"/>
    <p:sldId id="280" r:id="rId30"/>
    <p:sldId id="298" r:id="rId31"/>
    <p:sldId id="297" r:id="rId32"/>
    <p:sldId id="299" r:id="rId33"/>
    <p:sldId id="300" r:id="rId34"/>
    <p:sldId id="284" r:id="rId35"/>
    <p:sldId id="285" r:id="rId36"/>
    <p:sldId id="286" r:id="rId37"/>
    <p:sldId id="287" r:id="rId38"/>
    <p:sldId id="288" r:id="rId39"/>
    <p:sldId id="307" r:id="rId40"/>
    <p:sldId id="308" r:id="rId41"/>
    <p:sldId id="309" r:id="rId42"/>
    <p:sldId id="301" r:id="rId43"/>
    <p:sldId id="302" r:id="rId44"/>
    <p:sldId id="304" r:id="rId45"/>
    <p:sldId id="310" r:id="rId46"/>
    <p:sldId id="306" r:id="rId47"/>
    <p:sldId id="311" r:id="rId48"/>
    <p:sldId id="303" r:id="rId49"/>
    <p:sldId id="312" r:id="rId50"/>
    <p:sldId id="313" r:id="rId51"/>
    <p:sldId id="315" r:id="rId52"/>
    <p:sldId id="291" r:id="rId53"/>
    <p:sldId id="271"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7"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p:restoredTop sz="78280"/>
  </p:normalViewPr>
  <p:slideViewPr>
    <p:cSldViewPr snapToGrid="0">
      <p:cViewPr varScale="1">
        <p:scale>
          <a:sx n="173" d="100"/>
          <a:sy n="173" d="100"/>
        </p:scale>
        <p:origin x="3008" y="192"/>
      </p:cViewPr>
      <p:guideLst>
        <p:guide pos="3817"/>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E2FED-00A5-0D46-B717-FFDDB86FB47A}" type="datetimeFigureOut">
              <a:rPr kumimoji="1" lang="zh-CN" altLang="en-US" smtClean="0"/>
              <a:t>2025/3/18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A811F-554A-4C4D-9430-39A9A7D63085}" type="slidenum">
              <a:rPr kumimoji="1" lang="zh-CN" altLang="en-US" smtClean="0"/>
              <a:t>‹#›</a:t>
            </a:fld>
            <a:endParaRPr kumimoji="1" lang="zh-CN" altLang="en-US"/>
          </a:p>
        </p:txBody>
      </p:sp>
    </p:spTree>
    <p:extLst>
      <p:ext uri="{BB962C8B-B14F-4D97-AF65-F5344CB8AC3E}">
        <p14:creationId xmlns:p14="http://schemas.microsoft.com/office/powerpoint/2010/main" val="1252677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9C%B0%E7%90%83%E6%96%87%E6%98%8E/22380775?fromModule=lemma_inlink" TargetMode="External"/><Relationship Id="rId7" Type="http://schemas.openxmlformats.org/officeDocument/2006/relationships/hyperlink" Target="https://baike.baidu.com/item/%E4%BA%8C%E5%90%91%E7%AE%94/10273538?fromModule=lemma_inlink"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baike.baidu.com/item/%E5%BC%B9%E6%98%9F%E8%80%85/17209670?fromModule=lemma_inlink" TargetMode="External"/><Relationship Id="rId5" Type="http://schemas.openxmlformats.org/officeDocument/2006/relationships/hyperlink" Target="https://baike.baidu.com/item/%E4%B8%89%E4%BD%93%E6%98%9F%E7%B3%BB/2643519?fromModule=lemma_inlink" TargetMode="External"/><Relationship Id="rId4" Type="http://schemas.openxmlformats.org/officeDocument/2006/relationships/hyperlink" Target="https://baike.baidu.com/item/%E9%BB%91%E6%9A%97%E6%A3%AE%E6%9E%97%E6%B3%95%E5%88%99/828514?fromModule=lemma_inlink"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各位同学，老师下午好，今天很荣幸给大家做一次</a:t>
            </a:r>
            <a:r>
              <a:rPr kumimoji="1" lang="en-US" altLang="zh-CN" dirty="0"/>
              <a:t>peer2peer</a:t>
            </a:r>
            <a:r>
              <a:rPr kumimoji="1" lang="zh-CN" altLang="en-US" dirty="0"/>
              <a:t>的交流，我们一起来探讨下现在很火热的大模型。今天呢，我主要从没有任何基础知识的小白角度来讲解今天的</a:t>
            </a:r>
            <a:r>
              <a:rPr kumimoji="1" lang="en-US" altLang="zh-CN" dirty="0"/>
              <a:t>slides</a:t>
            </a:r>
            <a:r>
              <a:rPr kumimoji="1" lang="zh-CN" altLang="en-US" dirty="0"/>
              <a:t>。大模型的火热相比大家都很清楚了，从</a:t>
            </a:r>
            <a:r>
              <a:rPr kumimoji="1" lang="en-US" altLang="zh-CN" dirty="0"/>
              <a:t>23</a:t>
            </a:r>
            <a:r>
              <a:rPr kumimoji="1" lang="zh-CN" altLang="en-US" dirty="0"/>
              <a:t>年在计算机领域到今年到各行各业，大模型的出现不管你是否承认，都正在革新这个社会。这个</a:t>
            </a:r>
            <a:r>
              <a:rPr kumimoji="1" lang="en-US" altLang="zh-CN" dirty="0"/>
              <a:t>slide</a:t>
            </a:r>
            <a:r>
              <a:rPr kumimoji="1" lang="zh-CN" altLang="en-US" dirty="0"/>
              <a:t>上列举的就是目前常见的大模型，比</a:t>
            </a:r>
            <a:r>
              <a:rPr kumimoji="1" lang="en-US" altLang="zh-CN" dirty="0" err="1"/>
              <a:t>openai</a:t>
            </a:r>
            <a:r>
              <a:rPr kumimoji="1" lang="en-US" altLang="zh-CN" dirty="0"/>
              <a:t>, llama, </a:t>
            </a:r>
            <a:r>
              <a:rPr kumimoji="1" lang="en-US" altLang="zh-CN" dirty="0" err="1"/>
              <a:t>deepseek</a:t>
            </a:r>
            <a:r>
              <a:rPr kumimoji="1" lang="en-US" altLang="zh-CN" dirty="0"/>
              <a:t>, </a:t>
            </a:r>
            <a:r>
              <a:rPr kumimoji="1" lang="en-US" altLang="zh-CN" dirty="0" err="1"/>
              <a:t>calude</a:t>
            </a:r>
            <a:r>
              <a:rPr kumimoji="1" lang="en-US" altLang="zh-CN" dirty="0"/>
              <a:t>, grok</a:t>
            </a:r>
            <a:r>
              <a:rPr kumimoji="1" lang="zh-CN" altLang="en-US" dirty="0"/>
              <a:t>。今天讲的</a:t>
            </a:r>
            <a:r>
              <a:rPr kumimoji="1" lang="en-US" altLang="zh-CN" dirty="0"/>
              <a:t>slides</a:t>
            </a:r>
            <a:r>
              <a:rPr kumimoji="1" lang="zh-CN" altLang="en-US" dirty="0"/>
              <a:t>大家都可以扫码下载，会后我附上比较大的二维码，大家可以扫码。</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1</a:t>
            </a:fld>
            <a:endParaRPr kumimoji="1" lang="zh-CN" altLang="en-US"/>
          </a:p>
        </p:txBody>
      </p:sp>
    </p:spTree>
    <p:extLst>
      <p:ext uri="{BB962C8B-B14F-4D97-AF65-F5344CB8AC3E}">
        <p14:creationId xmlns:p14="http://schemas.microsoft.com/office/powerpoint/2010/main" val="2012503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我们以</a:t>
            </a:r>
            <a:r>
              <a:rPr kumimoji="1" lang="en-US" altLang="zh-CN" dirty="0" err="1"/>
              <a:t>deepseek</a:t>
            </a:r>
            <a:r>
              <a:rPr kumimoji="1" lang="zh-CN" altLang="en-US" dirty="0"/>
              <a:t>为例子，这个是</a:t>
            </a:r>
            <a:r>
              <a:rPr kumimoji="1" lang="en-US" altLang="zh-CN" dirty="0" err="1"/>
              <a:t>deepseek</a:t>
            </a:r>
            <a:r>
              <a:rPr kumimoji="1" lang="zh-CN" altLang="en-US" dirty="0"/>
              <a:t>的网页端，大家应该都不陌生。那么他下面有按钮，不晓得大家都知不知道。</a:t>
            </a:r>
            <a:r>
              <a:rPr kumimoji="1" lang="en-US" altLang="zh-CN" dirty="0" err="1"/>
              <a:t>Deepthink</a:t>
            </a:r>
            <a:r>
              <a:rPr kumimoji="1" lang="zh-CN" altLang="en-US" dirty="0"/>
              <a:t>是提供</a:t>
            </a:r>
            <a:r>
              <a:rPr kumimoji="1" lang="en-US" altLang="zh-CN" dirty="0"/>
              <a:t>r1</a:t>
            </a:r>
            <a:r>
              <a:rPr kumimoji="1" lang="zh-CN" altLang="en-US" dirty="0"/>
              <a:t>的模型，不点击是</a:t>
            </a:r>
            <a:r>
              <a:rPr kumimoji="1" lang="en-US" altLang="zh-CN" dirty="0"/>
              <a:t>v3</a:t>
            </a:r>
            <a:r>
              <a:rPr kumimoji="1" lang="zh-CN" altLang="en-US" dirty="0"/>
              <a:t>模型。 然后附件是你提供一些材料，根据材料总结知识或者问答。然后</a:t>
            </a:r>
            <a:r>
              <a:rPr kumimoji="1" lang="en-US" altLang="zh-CN" dirty="0"/>
              <a:t>search</a:t>
            </a:r>
            <a:r>
              <a:rPr kumimoji="1" lang="zh-CN" altLang="en-US" dirty="0"/>
              <a:t>是网络搜索，基本上可以把百度给踩死了。当然，我不建议使用百度的任何产品。</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16</a:t>
            </a:fld>
            <a:endParaRPr kumimoji="1" lang="zh-CN" altLang="en-US"/>
          </a:p>
        </p:txBody>
      </p:sp>
    </p:spTree>
    <p:extLst>
      <p:ext uri="{BB962C8B-B14F-4D97-AF65-F5344CB8AC3E}">
        <p14:creationId xmlns:p14="http://schemas.microsoft.com/office/powerpoint/2010/main" val="55014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想用好大模型，提示词是一个很重要的机制。我们在架构里面也说，他是概率模型，那么他会基于你提供的文本上下文来预测下一个数字。就好比说，提示词是提供一个场景，让大模型了解他在某个场景里面，然后在这个场景里面去生成场景相关的文本或者图片。那么提示词构造其实很简单，但是其实也不简单。</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20</a:t>
            </a:fld>
            <a:endParaRPr kumimoji="1" lang="zh-CN" altLang="en-US"/>
          </a:p>
        </p:txBody>
      </p:sp>
    </p:spTree>
    <p:extLst>
      <p:ext uri="{BB962C8B-B14F-4D97-AF65-F5344CB8AC3E}">
        <p14:creationId xmlns:p14="http://schemas.microsoft.com/office/powerpoint/2010/main" val="313175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接下来，我们来实操下，进行点硬核的东西</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42</a:t>
            </a:fld>
            <a:endParaRPr kumimoji="1" lang="zh-CN" altLang="en-US"/>
          </a:p>
        </p:txBody>
      </p:sp>
    </p:spTree>
    <p:extLst>
      <p:ext uri="{BB962C8B-B14F-4D97-AF65-F5344CB8AC3E}">
        <p14:creationId xmlns:p14="http://schemas.microsoft.com/office/powerpoint/2010/main" val="1546181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最后呢，我想讲下二向泊理论。三体是我读了很多遍的书，三体三：死神永生里面有个二向泊理论，讲的是低级文明在高级文明面前脆弱不堪。书中有一个文明叫歌者文明，</a:t>
            </a:r>
            <a:r>
              <a:rPr lang="zh-CN" altLang="en-US" b="0" i="0" dirty="0">
                <a:solidFill>
                  <a:srgbClr val="333333"/>
                </a:solidFill>
                <a:effectLst/>
                <a:latin typeface="Helvetica Neue" panose="02000503000000020004" pitchFamily="2" charset="0"/>
              </a:rPr>
              <a:t>文明程度高于</a:t>
            </a:r>
            <a:r>
              <a:rPr lang="zh-CN" altLang="en-US" b="0" i="0" u="none" strike="noStrike" dirty="0">
                <a:solidFill>
                  <a:srgbClr val="136EC2"/>
                </a:solidFill>
                <a:effectLst/>
                <a:latin typeface="Helvetica Neue" panose="02000503000000020004" pitchFamily="2" charset="0"/>
                <a:hlinkClick r:id="rId3"/>
              </a:rPr>
              <a:t>地球文明</a:t>
            </a:r>
            <a:r>
              <a:rPr lang="zh-CN" altLang="en-US" b="0" i="0" dirty="0">
                <a:solidFill>
                  <a:srgbClr val="333333"/>
                </a:solidFill>
                <a:effectLst/>
                <a:latin typeface="Helvetica Neue" panose="02000503000000020004" pitchFamily="2" charset="0"/>
              </a:rPr>
              <a:t>和三体文明的外星种族。基于</a:t>
            </a:r>
            <a:r>
              <a:rPr lang="zh-CN" altLang="en-US" b="0" i="0" u="none" strike="noStrike" dirty="0">
                <a:solidFill>
                  <a:srgbClr val="136EC2"/>
                </a:solidFill>
                <a:effectLst/>
                <a:latin typeface="Helvetica Neue" panose="02000503000000020004" pitchFamily="2" charset="0"/>
                <a:hlinkClick r:id="rId4"/>
              </a:rPr>
              <a:t>黑暗森林法则</a:t>
            </a:r>
            <a:r>
              <a:rPr lang="zh-CN" altLang="en-US" b="0" i="0" dirty="0">
                <a:solidFill>
                  <a:srgbClr val="333333"/>
                </a:solidFill>
                <a:effectLst/>
                <a:latin typeface="Helvetica Neue" panose="02000503000000020004" pitchFamily="2" charset="0"/>
              </a:rPr>
              <a:t>的存在，歌者文明在途经</a:t>
            </a:r>
            <a:r>
              <a:rPr lang="zh-CN" altLang="en-US" b="0" i="0" u="none" strike="noStrike" dirty="0">
                <a:solidFill>
                  <a:srgbClr val="136EC2"/>
                </a:solidFill>
                <a:effectLst/>
                <a:latin typeface="Helvetica Neue" panose="02000503000000020004" pitchFamily="2" charset="0"/>
                <a:hlinkClick r:id="rId5"/>
              </a:rPr>
              <a:t>三体星系</a:t>
            </a:r>
            <a:r>
              <a:rPr lang="zh-CN" altLang="en-US" b="0" i="0" dirty="0">
                <a:solidFill>
                  <a:srgbClr val="333333"/>
                </a:solidFill>
                <a:effectLst/>
                <a:latin typeface="Helvetica Neue" panose="02000503000000020004" pitchFamily="2" charset="0"/>
              </a:rPr>
              <a:t>旁的星际空间时，发现了三体文明被广播出的坐标，却发现三体星系已经被摧毁。在清理三体文明遗物时，歌者发现了被其称作“</a:t>
            </a:r>
            <a:r>
              <a:rPr lang="zh-CN" altLang="en-US" b="0" i="0" u="none" strike="noStrike" dirty="0">
                <a:solidFill>
                  <a:srgbClr val="136EC2"/>
                </a:solidFill>
                <a:effectLst/>
                <a:latin typeface="Helvetica Neue" panose="02000503000000020004" pitchFamily="2" charset="0"/>
                <a:hlinkClick r:id="rId6"/>
              </a:rPr>
              <a:t>弹星者</a:t>
            </a:r>
            <a:r>
              <a:rPr lang="zh-CN" altLang="en-US" b="0" i="0" dirty="0">
                <a:solidFill>
                  <a:srgbClr val="333333"/>
                </a:solidFill>
                <a:effectLst/>
                <a:latin typeface="Helvetica Neue" panose="02000503000000020004" pitchFamily="2" charset="0"/>
              </a:rPr>
              <a:t>”的地球文明，并随手投掷了一片</a:t>
            </a:r>
            <a:r>
              <a:rPr lang="zh-CN" altLang="en-US" b="0" i="0" u="none" strike="noStrike" dirty="0">
                <a:solidFill>
                  <a:srgbClr val="136EC2"/>
                </a:solidFill>
                <a:effectLst/>
                <a:latin typeface="Helvetica Neue" panose="02000503000000020004" pitchFamily="2" charset="0"/>
                <a:hlinkClick r:id="rId7"/>
              </a:rPr>
              <a:t>二向箔</a:t>
            </a:r>
            <a:r>
              <a:rPr lang="zh-CN" altLang="en-US" b="0" i="0" dirty="0">
                <a:solidFill>
                  <a:srgbClr val="333333"/>
                </a:solidFill>
                <a:effectLst/>
                <a:latin typeface="Helvetica Neue" panose="02000503000000020004" pitchFamily="2" charset="0"/>
              </a:rPr>
              <a:t>试图将其毁灭，讲三维地球降至二维，毁灭地球文明也就是一指尖而已。当地球文明还在自娱自乐，圈地自萌，殊不知在搞等文明面前时不堪一击的。我想表达的是，大模型打来的冲击相比不亚于歌者文明，当我们在前年开始倡导</a:t>
            </a:r>
            <a:r>
              <a:rPr lang="en-US" altLang="zh-CN" b="0" i="0" dirty="0">
                <a:solidFill>
                  <a:srgbClr val="333333"/>
                </a:solidFill>
                <a:effectLst/>
                <a:latin typeface="Helvetica Neue" panose="02000503000000020004" pitchFamily="2" charset="0"/>
              </a:rPr>
              <a:t>AI</a:t>
            </a:r>
            <a:r>
              <a:rPr lang="zh-CN" altLang="en-US" b="0" i="0" dirty="0">
                <a:solidFill>
                  <a:srgbClr val="333333"/>
                </a:solidFill>
                <a:effectLst/>
                <a:latin typeface="Helvetica Neue" panose="02000503000000020004" pitchFamily="2" charset="0"/>
              </a:rPr>
              <a:t> </a:t>
            </a:r>
            <a:r>
              <a:rPr lang="en-US" altLang="zh-CN" b="0" i="0" dirty="0">
                <a:solidFill>
                  <a:srgbClr val="333333"/>
                </a:solidFill>
                <a:effectLst/>
                <a:latin typeface="Helvetica Neue" panose="02000503000000020004" pitchFamily="2" charset="0"/>
              </a:rPr>
              <a:t>for science</a:t>
            </a:r>
            <a:r>
              <a:rPr lang="zh-CN" altLang="en-US" b="0" i="0" dirty="0">
                <a:solidFill>
                  <a:srgbClr val="333333"/>
                </a:solidFill>
                <a:effectLst/>
                <a:latin typeface="Helvetica Neue" panose="02000503000000020004" pitchFamily="2" charset="0"/>
              </a:rPr>
              <a:t>的时候，文科领域是受到冲击最大的，不管承认也好，不接受也好，在时代面前，尤其是文科领域的老师如果不去拥抱</a:t>
            </a:r>
            <a:r>
              <a:rPr lang="en-US" altLang="zh-CN" b="0" i="0" dirty="0">
                <a:solidFill>
                  <a:srgbClr val="333333"/>
                </a:solidFill>
                <a:effectLst/>
                <a:latin typeface="Helvetica Neue" panose="02000503000000020004" pitchFamily="2" charset="0"/>
              </a:rPr>
              <a:t>AI,</a:t>
            </a:r>
            <a:r>
              <a:rPr lang="zh-CN" altLang="en-US" b="0" i="0" dirty="0">
                <a:solidFill>
                  <a:srgbClr val="333333"/>
                </a:solidFill>
                <a:effectLst/>
                <a:latin typeface="Helvetica Neue" panose="02000503000000020004" pitchFamily="2" charset="0"/>
              </a:rPr>
              <a:t>学习</a:t>
            </a:r>
            <a:r>
              <a:rPr lang="en-US" altLang="zh-CN" b="0" i="0" dirty="0">
                <a:solidFill>
                  <a:srgbClr val="333333"/>
                </a:solidFill>
                <a:effectLst/>
                <a:latin typeface="Helvetica Neue" panose="02000503000000020004" pitchFamily="2" charset="0"/>
              </a:rPr>
              <a:t>AI</a:t>
            </a:r>
            <a:r>
              <a:rPr lang="zh-CN" altLang="en-US" b="0" i="0" dirty="0">
                <a:solidFill>
                  <a:srgbClr val="333333"/>
                </a:solidFill>
                <a:effectLst/>
                <a:latin typeface="Helvetica Neue" panose="02000503000000020004" pitchFamily="2" charset="0"/>
              </a:rPr>
              <a:t>，甚至说西政文科院校不去积极争取，探索</a:t>
            </a:r>
            <a:r>
              <a:rPr lang="en-US" altLang="zh-CN" b="0" i="0" dirty="0">
                <a:solidFill>
                  <a:srgbClr val="333333"/>
                </a:solidFill>
                <a:effectLst/>
                <a:latin typeface="Helvetica Neue" panose="02000503000000020004" pitchFamily="2" charset="0"/>
              </a:rPr>
              <a:t>AI,</a:t>
            </a:r>
            <a:r>
              <a:rPr lang="zh-CN" altLang="en-US" b="0" i="0" dirty="0">
                <a:solidFill>
                  <a:srgbClr val="333333"/>
                </a:solidFill>
                <a:effectLst/>
                <a:latin typeface="Helvetica Neue" panose="02000503000000020004" pitchFamily="2" charset="0"/>
              </a:rPr>
              <a:t>那么歌者文明对地球文明的降维打击我想也不会</a:t>
            </a:r>
            <a:r>
              <a:rPr lang="zh-CN" altLang="en-US" b="0" i="0">
                <a:solidFill>
                  <a:srgbClr val="333333"/>
                </a:solidFill>
                <a:effectLst/>
                <a:latin typeface="Helvetica Neue" panose="02000503000000020004" pitchFamily="2" charset="0"/>
              </a:rPr>
              <a:t>很远。</a:t>
            </a:r>
            <a:endParaRPr kumimoji="1" lang="en-US" altLang="zh-CN" dirty="0"/>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51</a:t>
            </a:fld>
            <a:endParaRPr kumimoji="1" lang="zh-CN" altLang="en-US"/>
          </a:p>
        </p:txBody>
      </p:sp>
    </p:spTree>
    <p:extLst>
      <p:ext uri="{BB962C8B-B14F-4D97-AF65-F5344CB8AC3E}">
        <p14:creationId xmlns:p14="http://schemas.microsoft.com/office/powerpoint/2010/main" val="2195356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我简单进行下自我介绍。我是南京大学计算机系毕业的博士，。在华为工作过将近一年的时间，然后在院长和胡老师的感召下加入了西政。目前也发表了一些人工领域的文章，不过计算机的特殊性，重会议轻期刊，所以我发的论文大都是中国计算机学会</a:t>
            </a:r>
            <a:r>
              <a:rPr kumimoji="1" lang="en-US" altLang="zh-CN" dirty="0" err="1"/>
              <a:t>ccf</a:t>
            </a:r>
            <a:r>
              <a:rPr kumimoji="1" lang="zh-CN" altLang="en-US" dirty="0"/>
              <a:t>指定的会议，主要搞具身智能相关的研究，这个图是我在东京代表华为参加的一个大模型顶会的一个</a:t>
            </a:r>
            <a:r>
              <a:rPr kumimoji="1" lang="en-US" altLang="zh-CN" dirty="0"/>
              <a:t>presentation</a:t>
            </a:r>
            <a:r>
              <a:rPr kumimoji="1" lang="zh-CN" altLang="en-US" dirty="0"/>
              <a:t>。当然，我现在也是几个人工智能领域顶级会议的审稿人。</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2</a:t>
            </a:fld>
            <a:endParaRPr kumimoji="1" lang="zh-CN" altLang="en-US"/>
          </a:p>
        </p:txBody>
      </p:sp>
    </p:spTree>
    <p:extLst>
      <p:ext uri="{BB962C8B-B14F-4D97-AF65-F5344CB8AC3E}">
        <p14:creationId xmlns:p14="http://schemas.microsoft.com/office/powerpoint/2010/main" val="1207279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今天我打算从四个方面来简单说下大模型的知识。</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3</a:t>
            </a:fld>
            <a:endParaRPr kumimoji="1" lang="zh-CN" altLang="en-US"/>
          </a:p>
        </p:txBody>
      </p:sp>
    </p:spTree>
    <p:extLst>
      <p:ext uri="{BB962C8B-B14F-4D97-AF65-F5344CB8AC3E}">
        <p14:creationId xmlns:p14="http://schemas.microsoft.com/office/powerpoint/2010/main" val="2965262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Chatgpt</a:t>
            </a:r>
            <a:r>
              <a:rPr kumimoji="1" lang="zh-CN" altLang="en-US" dirty="0"/>
              <a:t>的问世，惊艳了全世界，至少当时在我们计算机领域，我们当时都特别惊讶，尤其是自然语言处理方向的博士，他们当时都是很绝望的心态，完了，研究方向给搞掉了，传统类似</a:t>
            </a:r>
            <a:r>
              <a:rPr kumimoji="1" lang="en-US" altLang="zh-CN" dirty="0" err="1"/>
              <a:t>bert,transformer</a:t>
            </a:r>
            <a:r>
              <a:rPr kumimoji="1" lang="zh-CN" altLang="en-US" dirty="0"/>
              <a:t>简单调节参数已经行不通了。当时</a:t>
            </a:r>
            <a:r>
              <a:rPr kumimoji="1" lang="en-US" altLang="zh-CN" dirty="0" err="1"/>
              <a:t>altman</a:t>
            </a:r>
            <a:r>
              <a:rPr kumimoji="1" lang="zh-CN" altLang="en-US" dirty="0"/>
              <a:t>说，未来大语言模型或者说通用人工智能会经历五个阶段，当前还是处于</a:t>
            </a:r>
            <a:r>
              <a:rPr kumimoji="1" lang="en-US" altLang="zh-CN" dirty="0"/>
              <a:t>innovator</a:t>
            </a:r>
            <a:r>
              <a:rPr kumimoji="1" lang="zh-CN" altLang="en-US" dirty="0"/>
              <a:t>的阶段，就是有了几座大模型，然后进行一些人机交互，而这些交互呢会服务于各行各业。</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5</a:t>
            </a:fld>
            <a:endParaRPr kumimoji="1" lang="zh-CN" altLang="en-US"/>
          </a:p>
        </p:txBody>
      </p:sp>
    </p:spTree>
    <p:extLst>
      <p:ext uri="{BB962C8B-B14F-4D97-AF65-F5344CB8AC3E}">
        <p14:creationId xmlns:p14="http://schemas.microsoft.com/office/powerpoint/2010/main" val="93614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说大模型大模型，到底大模型的结构是什么呢？今天我简单的尽量简单明了的说下大模型。当然详细展开我觉得整个下午都难讲明白。对了，我先声明下，计算机学科的特殊性，很多新技术没办法准确用中文来说明，所以中间我会掺杂一些英文化表述，当然我尽可能的去解释下。大模型就是由两部分组成，</a:t>
            </a:r>
            <a:r>
              <a:rPr kumimoji="1" lang="en-US" altLang="zh-CN" dirty="0" err="1"/>
              <a:t>trasformer</a:t>
            </a:r>
            <a:r>
              <a:rPr kumimoji="1" lang="zh-CN" altLang="en-US" dirty="0"/>
              <a:t>架构，</a:t>
            </a:r>
            <a:r>
              <a:rPr kumimoji="1" lang="en-US" altLang="zh-CN" dirty="0"/>
              <a:t>xxx</a:t>
            </a:r>
            <a:r>
              <a:rPr kumimoji="1" lang="zh-CN" altLang="en-US" dirty="0"/>
              <a:t>，然后这个</a:t>
            </a:r>
            <a:r>
              <a:rPr kumimoji="1" lang="en-US" altLang="zh-CN" dirty="0"/>
              <a:t>transformer</a:t>
            </a:r>
            <a:r>
              <a:rPr kumimoji="1" lang="zh-CN" altLang="en-US" dirty="0"/>
              <a:t>架构当时主要用来做文本翻译，结合中间的</a:t>
            </a:r>
            <a:r>
              <a:rPr kumimoji="1" lang="en-US" altLang="zh-CN" dirty="0" err="1"/>
              <a:t>attentnion</a:t>
            </a:r>
            <a:r>
              <a:rPr kumimoji="1" lang="zh-CN" altLang="en-US" dirty="0"/>
              <a:t>机制。</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6</a:t>
            </a:fld>
            <a:endParaRPr kumimoji="1" lang="zh-CN" altLang="en-US"/>
          </a:p>
        </p:txBody>
      </p:sp>
    </p:spTree>
    <p:extLst>
      <p:ext uri="{BB962C8B-B14F-4D97-AF65-F5344CB8AC3E}">
        <p14:creationId xmlns:p14="http://schemas.microsoft.com/office/powerpoint/2010/main" val="174219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然后后来呢，研究者发现，只要我喂大模型足够多的数据，其实他可以做生成式</a:t>
            </a:r>
            <a:r>
              <a:rPr kumimoji="1" lang="en-US" altLang="zh-CN" dirty="0"/>
              <a:t>ai</a:t>
            </a:r>
            <a:r>
              <a:rPr kumimoji="1" lang="zh-CN" altLang="en-US" dirty="0"/>
              <a:t>。所谓的生成式</a:t>
            </a:r>
            <a:r>
              <a:rPr kumimoji="1" lang="en-US" altLang="zh-CN" dirty="0"/>
              <a:t>ai</a:t>
            </a:r>
            <a:r>
              <a:rPr kumimoji="1" lang="zh-CN" altLang="en-US" dirty="0"/>
              <a:t>过程其实就是如上所示。我尽可能简单的来说明下，当我们跟大模型交互的时候，我们输入的是自然语言，比说中文或者英文。但是计算机的运行其实是数据流的运行，那么我们就会提前设置一个字典，有点类似于我们常用的英语词典或者新华字典，那么每个单词都对应的一个</a:t>
            </a:r>
            <a:r>
              <a:rPr kumimoji="1" lang="en-US" altLang="zh-CN" dirty="0"/>
              <a:t>ID,</a:t>
            </a:r>
            <a:r>
              <a:rPr kumimoji="1" lang="zh-CN" altLang="en-US" dirty="0"/>
              <a:t>就是身份码，这个码是唯一的，专业术语叫</a:t>
            </a:r>
            <a:r>
              <a:rPr kumimoji="1" lang="en-US" altLang="zh-CN" dirty="0"/>
              <a:t>token ID</a:t>
            </a:r>
            <a:r>
              <a:rPr kumimoji="1" lang="zh-CN" altLang="en-US" dirty="0"/>
              <a:t>。然后我们把这个码组合成向量，把这个向量输送给大模型。当然，大模型的输出，其实也不是汉字或者英文，输出的也是向量化的数字，有这个这个数字之后，我们在反编译，顺着数字来找对应的单词，然后转移成文本。</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7</a:t>
            </a:fld>
            <a:endParaRPr kumimoji="1" lang="zh-CN" altLang="en-US"/>
          </a:p>
        </p:txBody>
      </p:sp>
    </p:spTree>
    <p:extLst>
      <p:ext uri="{BB962C8B-B14F-4D97-AF65-F5344CB8AC3E}">
        <p14:creationId xmlns:p14="http://schemas.microsoft.com/office/powerpoint/2010/main" val="278757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这个是大模型的工作流程。</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8</a:t>
            </a:fld>
            <a:endParaRPr kumimoji="1" lang="zh-CN" altLang="en-US"/>
          </a:p>
        </p:txBody>
      </p:sp>
    </p:spTree>
    <p:extLst>
      <p:ext uri="{BB962C8B-B14F-4D97-AF65-F5344CB8AC3E}">
        <p14:creationId xmlns:p14="http://schemas.microsoft.com/office/powerpoint/2010/main" val="220106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那么大模型的工作流程，他也不是一次生成所有的文本。他是每次蹦出来一个词，那么没蹦出来一个词，在输入到这个架构里面，然后输出会根据概率模型来预测下一个词。这个就是</a:t>
            </a:r>
            <a:r>
              <a:rPr kumimoji="1" lang="en-US" altLang="zh-CN" dirty="0"/>
              <a:t>next work prediction mechanism</a:t>
            </a:r>
            <a:r>
              <a:rPr kumimoji="1" lang="zh-CN" altLang="en-US" dirty="0"/>
              <a:t>。我需要说的是，这个模型其实参数上百亿，跑起来很耗费算力。</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9</a:t>
            </a:fld>
            <a:endParaRPr kumimoji="1" lang="zh-CN" altLang="en-US"/>
          </a:p>
        </p:txBody>
      </p:sp>
    </p:spTree>
    <p:extLst>
      <p:ext uri="{BB962C8B-B14F-4D97-AF65-F5344CB8AC3E}">
        <p14:creationId xmlns:p14="http://schemas.microsoft.com/office/powerpoint/2010/main" val="2877116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当然，大模型并不是开盒即用，在</a:t>
            </a:r>
            <a:r>
              <a:rPr kumimoji="1" lang="en-US" altLang="zh-CN" dirty="0"/>
              <a:t>transformer</a:t>
            </a:r>
            <a:r>
              <a:rPr kumimoji="1" lang="zh-CN" altLang="en-US" dirty="0"/>
              <a:t>架构建造完后，还要进行模型训练，就好比小孩子需要慢慢接触周围的世界，去学知识，学吃饭，学走路什么的。目前大模型的训练集其实是很庞大的，那么我们以</a:t>
            </a:r>
            <a:r>
              <a:rPr kumimoji="1" lang="en-US" altLang="zh-CN" dirty="0"/>
              <a:t>gpt3</a:t>
            </a:r>
            <a:r>
              <a:rPr kumimoji="1" lang="zh-CN" altLang="en-US" dirty="0"/>
              <a:t>为例子，他爬取的互联网涵盖几乎所有的数据文本，可以看他的</a:t>
            </a:r>
            <a:r>
              <a:rPr kumimoji="1" lang="en-US" altLang="zh-CN" dirty="0"/>
              <a:t>token</a:t>
            </a:r>
            <a:r>
              <a:rPr kumimoji="1" lang="zh-CN" altLang="en-US" dirty="0"/>
              <a:t>数字其实很庞大。</a:t>
            </a:r>
          </a:p>
        </p:txBody>
      </p:sp>
      <p:sp>
        <p:nvSpPr>
          <p:cNvPr id="4" name="灯片编号占位符 3"/>
          <p:cNvSpPr>
            <a:spLocks noGrp="1"/>
          </p:cNvSpPr>
          <p:nvPr>
            <p:ph type="sldNum" sz="quarter" idx="5"/>
          </p:nvPr>
        </p:nvSpPr>
        <p:spPr/>
        <p:txBody>
          <a:bodyPr/>
          <a:lstStyle/>
          <a:p>
            <a:fld id="{A0EA811F-554A-4C4D-9430-39A9A7D63085}" type="slidenum">
              <a:rPr kumimoji="1" lang="zh-CN" altLang="en-US" smtClean="0"/>
              <a:t>10</a:t>
            </a:fld>
            <a:endParaRPr kumimoji="1" lang="zh-CN" altLang="en-US"/>
          </a:p>
        </p:txBody>
      </p:sp>
    </p:spTree>
    <p:extLst>
      <p:ext uri="{BB962C8B-B14F-4D97-AF65-F5344CB8AC3E}">
        <p14:creationId xmlns:p14="http://schemas.microsoft.com/office/powerpoint/2010/main" val="1545060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4598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096530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392547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664576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061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5460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66144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01532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51395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2822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24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788250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55CE8-A0AE-750D-0EF2-E2CBA5AADE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1D45FD-B48A-7A52-3CAD-63B3CBE9257B}"/>
              </a:ext>
            </a:extLst>
          </p:cNvPr>
          <p:cNvSpPr>
            <a:spLocks noGrp="1"/>
          </p:cNvSpPr>
          <p:nvPr>
            <p:ph type="ctrTitle"/>
          </p:nvPr>
        </p:nvSpPr>
        <p:spPr>
          <a:xfrm>
            <a:off x="990600" y="2918929"/>
            <a:ext cx="10210800" cy="793880"/>
          </a:xfrm>
        </p:spPr>
        <p:txBody>
          <a:bodyPr>
            <a:normAutofit fontScale="90000"/>
          </a:bodyPr>
          <a:lstStyle/>
          <a:p>
            <a:r>
              <a:rPr kumimoji="1" lang="zh-CN" altLang="en-US" sz="4000" b="1" dirty="0">
                <a:latin typeface="Microsoft YaHei" panose="020B0503020204020204" pitchFamily="34" charset="-122"/>
                <a:ea typeface="Microsoft YaHei" panose="020B0503020204020204" pitchFamily="34" charset="-122"/>
              </a:rPr>
              <a:t>大语言模型简介及应用</a:t>
            </a:r>
            <a:br>
              <a:rPr kumimoji="1" lang="en-US" altLang="zh-CN" sz="4000" b="1" dirty="0">
                <a:latin typeface="Microsoft YaHei" panose="020B0503020204020204" pitchFamily="34" charset="-122"/>
                <a:ea typeface="Microsoft YaHei" panose="020B0503020204020204" pitchFamily="34" charset="-122"/>
              </a:rPr>
            </a:b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Introduction to LLM and</a:t>
            </a:r>
            <a:r>
              <a:rPr kumimoji="1" lang="zh-CN" altLang="en-US" sz="3100" b="1" dirty="0">
                <a:solidFill>
                  <a:schemeClr val="bg1">
                    <a:lumMod val="50000"/>
                  </a:schemeClr>
                </a:solidFill>
                <a:latin typeface="Microsoft YaHei" panose="020B0503020204020204" pitchFamily="34" charset="-122"/>
                <a:ea typeface="Microsoft YaHei" panose="020B0503020204020204" pitchFamily="34" charset="-122"/>
              </a:rPr>
              <a:t> </a:t>
            </a: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its Applications</a:t>
            </a:r>
            <a:endParaRPr kumimoji="1" lang="zh-CN" altLang="en-US" sz="4000"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0151C39D-14EC-B9F3-B025-EE9198800A83}"/>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C640FD6B-44D4-9C38-2C3B-5965D9246089}"/>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875FEA9-6E16-19E4-1699-1AAB4A8DA60F}"/>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3F838B97-EE91-2016-FFE5-286A6B5751E2}"/>
              </a:ext>
            </a:extLst>
          </p:cNvPr>
          <p:cNvPicPr>
            <a:picLocks noChangeAspect="1"/>
          </p:cNvPicPr>
          <p:nvPr/>
        </p:nvPicPr>
        <p:blipFill>
          <a:blip r:embed="rId3"/>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A91C4678-42CC-80CA-AED8-021EE34AB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8D1411E7-E5E0-C9EF-A5C3-D5C66DD293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61952C53-BC81-F74C-4B58-BAFC2ACEB4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AB583DAA-52D1-2ADF-94EA-1E65179D07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BBFBE3A3-4BCF-1C7A-ADAE-D6E611D805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D706B40-724D-EE01-038A-8E7AC6A166E1}"/>
              </a:ext>
            </a:extLst>
          </p:cNvPr>
          <p:cNvSpPr txBox="1"/>
          <p:nvPr/>
        </p:nvSpPr>
        <p:spPr>
          <a:xfrm>
            <a:off x="4888738" y="4277524"/>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57CDD485-9BD5-A07E-CCB9-7CF877CCC4F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D838483F-69B6-F2C9-4A07-FDD1410D79CA}"/>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3</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BF862FCC-A230-09AE-1AD3-5E4EBB90801A}"/>
              </a:ext>
            </a:extLst>
          </p:cNvPr>
          <p:cNvSpPr txBox="1"/>
          <p:nvPr/>
        </p:nvSpPr>
        <p:spPr>
          <a:xfrm>
            <a:off x="3760840" y="5646674"/>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675A147-5787-48B6-FB52-08C0014EC682}"/>
              </a:ext>
            </a:extLst>
          </p:cNvPr>
          <p:cNvSpPr txBox="1"/>
          <p:nvPr/>
        </p:nvSpPr>
        <p:spPr>
          <a:xfrm>
            <a:off x="4124907" y="4985012"/>
            <a:ext cx="3866764"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Email: </a:t>
            </a:r>
            <a:r>
              <a:rPr kumimoji="1" lang="en-US" altLang="zh-CN" sz="2000" dirty="0" err="1">
                <a:latin typeface="Arial" panose="020B0604020202020204" pitchFamily="34" charset="0"/>
                <a:cs typeface="Arial" panose="020B0604020202020204" pitchFamily="34" charset="0"/>
              </a:rPr>
              <a:t>wenjieleenju@gmail.com</a:t>
            </a:r>
            <a:endParaRPr kumimoji="1" lang="zh-CN" altLang="en-US" sz="2000" dirty="0">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9EEDC88F-17E2-0BDF-7A7E-1B644497E8BE}"/>
              </a:ext>
            </a:extLst>
          </p:cNvPr>
          <p:cNvPicPr>
            <a:picLocks noChangeAspect="1"/>
          </p:cNvPicPr>
          <p:nvPr/>
        </p:nvPicPr>
        <p:blipFill>
          <a:blip r:embed="rId9"/>
          <a:stretch>
            <a:fillRect/>
          </a:stretch>
        </p:blipFill>
        <p:spPr>
          <a:xfrm>
            <a:off x="10307547" y="4985012"/>
            <a:ext cx="1594666" cy="1594666"/>
          </a:xfrm>
          <a:prstGeom prst="rect">
            <a:avLst/>
          </a:prstGeom>
        </p:spPr>
      </p:pic>
    </p:spTree>
    <p:extLst>
      <p:ext uri="{BB962C8B-B14F-4D97-AF65-F5344CB8AC3E}">
        <p14:creationId xmlns:p14="http://schemas.microsoft.com/office/powerpoint/2010/main" val="3424340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BA35E9-C118-9388-47CC-DF467A9AAB96}"/>
              </a:ext>
            </a:extLst>
          </p:cNvPr>
          <p:cNvPicPr>
            <a:picLocks noChangeAspect="1"/>
          </p:cNvPicPr>
          <p:nvPr/>
        </p:nvPicPr>
        <p:blipFill>
          <a:blip r:embed="rId3"/>
          <a:stretch>
            <a:fillRect/>
          </a:stretch>
        </p:blipFill>
        <p:spPr>
          <a:xfrm>
            <a:off x="1868172" y="1374377"/>
            <a:ext cx="8753829" cy="4429228"/>
          </a:xfrm>
          <a:prstGeom prst="rect">
            <a:avLst/>
          </a:prstGeom>
        </p:spPr>
      </p:pic>
      <p:sp>
        <p:nvSpPr>
          <p:cNvPr id="5" name="文本框 4">
            <a:extLst>
              <a:ext uri="{FF2B5EF4-FFF2-40B4-BE49-F238E27FC236}">
                <a16:creationId xmlns:a16="http://schemas.microsoft.com/office/drawing/2014/main" id="{D62BF579-45A5-7F93-6C7C-8BCD3DA8A713}"/>
              </a:ext>
            </a:extLst>
          </p:cNvPr>
          <p:cNvSpPr txBox="1"/>
          <p:nvPr/>
        </p:nvSpPr>
        <p:spPr>
          <a:xfrm>
            <a:off x="3857254" y="974267"/>
            <a:ext cx="4775666"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通用大模型训练数据集（以</a:t>
            </a:r>
            <a:r>
              <a:rPr kumimoji="1" lang="en-US" altLang="zh-CN" sz="2000" b="1" dirty="0">
                <a:latin typeface="Microsoft YaHei" panose="020B0503020204020204" pitchFamily="34" charset="-122"/>
                <a:ea typeface="Microsoft YaHei" panose="020B0503020204020204" pitchFamily="34" charset="-122"/>
              </a:rPr>
              <a:t>GPT3</a:t>
            </a:r>
            <a:r>
              <a:rPr kumimoji="1" lang="zh-CN" altLang="en-US" sz="2000" b="1" dirty="0">
                <a:latin typeface="Microsoft YaHei" panose="020B0503020204020204" pitchFamily="34" charset="-122"/>
                <a:ea typeface="Microsoft YaHei" panose="020B0503020204020204" pitchFamily="34" charset="-122"/>
              </a:rPr>
              <a:t>为例）</a:t>
            </a:r>
          </a:p>
        </p:txBody>
      </p:sp>
      <p:sp>
        <p:nvSpPr>
          <p:cNvPr id="8" name="文本框 7">
            <a:extLst>
              <a:ext uri="{FF2B5EF4-FFF2-40B4-BE49-F238E27FC236}">
                <a16:creationId xmlns:a16="http://schemas.microsoft.com/office/drawing/2014/main" id="{CD979BB4-E944-2A05-2229-84B7A7468621}"/>
              </a:ext>
            </a:extLst>
          </p:cNvPr>
          <p:cNvSpPr txBox="1"/>
          <p:nvPr/>
        </p:nvSpPr>
        <p:spPr>
          <a:xfrm>
            <a:off x="8096951" y="5803605"/>
            <a:ext cx="2573140" cy="338554"/>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600" dirty="0">
                <a:solidFill>
                  <a:schemeClr val="accent1">
                    <a:lumMod val="50000"/>
                  </a:schemeClr>
                </a:solidFill>
                <a:latin typeface="KaiTi" panose="02010609060101010101" pitchFamily="49" charset="-122"/>
                <a:ea typeface="KaiTi" panose="02010609060101010101" pitchFamily="49" charset="-122"/>
              </a:rPr>
              <a:t>仅限互联网公开数据集</a:t>
            </a:r>
          </a:p>
        </p:txBody>
      </p:sp>
      <p:sp>
        <p:nvSpPr>
          <p:cNvPr id="2" name="文本框 1">
            <a:extLst>
              <a:ext uri="{FF2B5EF4-FFF2-40B4-BE49-F238E27FC236}">
                <a16:creationId xmlns:a16="http://schemas.microsoft.com/office/drawing/2014/main" id="{AF1A9461-C53C-6F7E-1577-E99F2986459E}"/>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AEC1395-31F3-56E9-903C-EF83009F270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93AA2C4E-4746-53CB-91BB-1CEDFF0E3BA9}"/>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37555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6746-3D7B-290E-2F90-029600ECF8F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83F2C2-EABF-1810-0CA2-58741627A606}"/>
              </a:ext>
            </a:extLst>
          </p:cNvPr>
          <p:cNvSpPr txBox="1"/>
          <p:nvPr/>
        </p:nvSpPr>
        <p:spPr>
          <a:xfrm>
            <a:off x="4645923" y="3019237"/>
            <a:ext cx="2900154"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can LLMs do</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0D77668-D381-0266-7A7D-028E281925A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7ECED3A5-F0D7-6369-7182-CC8926A04127}"/>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72180AB8-6FCA-52FF-1007-640A54E1C7CB}"/>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57357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0B634-4B87-EFD4-3FF1-D7CF4FEF988B}"/>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AF5106C2-A984-E0CC-AACA-52EBC27C157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D45554F6-FAC3-4E5A-C0C0-DF6E9183FA08}"/>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8634BCE-9AAE-44BE-A8C5-ECA650E62D81}"/>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44168CD4-80FC-C316-F7F5-0680C6EC2BA7}"/>
              </a:ext>
            </a:extLst>
          </p:cNvPr>
          <p:cNvSpPr/>
          <p:nvPr/>
        </p:nvSpPr>
        <p:spPr>
          <a:xfrm>
            <a:off x="336721" y="2960379"/>
            <a:ext cx="954156" cy="5488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tx2"/>
                </a:solidFill>
              </a:rPr>
              <a:t>LLM</a:t>
            </a:r>
            <a:endParaRPr kumimoji="1" lang="zh-CN" altLang="en-US" sz="2400" b="1" dirty="0">
              <a:solidFill>
                <a:schemeClr val="tx2"/>
              </a:solidFill>
            </a:endParaRPr>
          </a:p>
        </p:txBody>
      </p:sp>
      <p:sp>
        <p:nvSpPr>
          <p:cNvPr id="5" name="矩形 4">
            <a:extLst>
              <a:ext uri="{FF2B5EF4-FFF2-40B4-BE49-F238E27FC236}">
                <a16:creationId xmlns:a16="http://schemas.microsoft.com/office/drawing/2014/main" id="{D3993A36-C1C0-13C1-DE75-F687C6003601}"/>
              </a:ext>
            </a:extLst>
          </p:cNvPr>
          <p:cNvSpPr/>
          <p:nvPr/>
        </p:nvSpPr>
        <p:spPr>
          <a:xfrm>
            <a:off x="1860212" y="941537"/>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自然语言处理</a:t>
            </a:r>
          </a:p>
        </p:txBody>
      </p:sp>
      <p:sp>
        <p:nvSpPr>
          <p:cNvPr id="6" name="矩形 5">
            <a:extLst>
              <a:ext uri="{FF2B5EF4-FFF2-40B4-BE49-F238E27FC236}">
                <a16:creationId xmlns:a16="http://schemas.microsoft.com/office/drawing/2014/main" id="{67E9DC84-8CFB-A470-590E-30D0562D91CE}"/>
              </a:ext>
            </a:extLst>
          </p:cNvPr>
          <p:cNvSpPr/>
          <p:nvPr/>
        </p:nvSpPr>
        <p:spPr>
          <a:xfrm>
            <a:off x="1860212" y="2252346"/>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知识与推理</a:t>
            </a:r>
          </a:p>
        </p:txBody>
      </p:sp>
      <p:sp>
        <p:nvSpPr>
          <p:cNvPr id="8" name="矩形 7">
            <a:extLst>
              <a:ext uri="{FF2B5EF4-FFF2-40B4-BE49-F238E27FC236}">
                <a16:creationId xmlns:a16="http://schemas.microsoft.com/office/drawing/2014/main" id="{5BE0A8AC-2583-9CE8-3D62-20797B616A25}"/>
              </a:ext>
            </a:extLst>
          </p:cNvPr>
          <p:cNvSpPr/>
          <p:nvPr/>
        </p:nvSpPr>
        <p:spPr>
          <a:xfrm>
            <a:off x="1860212" y="3529609"/>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辅助决策</a:t>
            </a:r>
          </a:p>
        </p:txBody>
      </p:sp>
      <p:sp>
        <p:nvSpPr>
          <p:cNvPr id="9" name="矩形 8">
            <a:extLst>
              <a:ext uri="{FF2B5EF4-FFF2-40B4-BE49-F238E27FC236}">
                <a16:creationId xmlns:a16="http://schemas.microsoft.com/office/drawing/2014/main" id="{823311EE-5EC8-42F0-D995-932A9C460DC3}"/>
              </a:ext>
            </a:extLst>
          </p:cNvPr>
          <p:cNvSpPr/>
          <p:nvPr/>
        </p:nvSpPr>
        <p:spPr>
          <a:xfrm>
            <a:off x="1860213" y="4845806"/>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人机交互</a:t>
            </a:r>
          </a:p>
        </p:txBody>
      </p:sp>
      <p:sp>
        <p:nvSpPr>
          <p:cNvPr id="10" name="矩形 9">
            <a:extLst>
              <a:ext uri="{FF2B5EF4-FFF2-40B4-BE49-F238E27FC236}">
                <a16:creationId xmlns:a16="http://schemas.microsoft.com/office/drawing/2014/main" id="{366435EF-928B-0388-58BB-9FBF149301D5}"/>
              </a:ext>
            </a:extLst>
          </p:cNvPr>
          <p:cNvSpPr/>
          <p:nvPr/>
        </p:nvSpPr>
        <p:spPr>
          <a:xfrm>
            <a:off x="4089895" y="65469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文本翻译</a:t>
            </a:r>
          </a:p>
        </p:txBody>
      </p:sp>
      <p:sp>
        <p:nvSpPr>
          <p:cNvPr id="11" name="矩形 10">
            <a:extLst>
              <a:ext uri="{FF2B5EF4-FFF2-40B4-BE49-F238E27FC236}">
                <a16:creationId xmlns:a16="http://schemas.microsoft.com/office/drawing/2014/main" id="{D318BA76-2084-5087-90ED-C9736FD2F50B}"/>
              </a:ext>
            </a:extLst>
          </p:cNvPr>
          <p:cNvSpPr/>
          <p:nvPr/>
        </p:nvSpPr>
        <p:spPr>
          <a:xfrm>
            <a:off x="4089895" y="1069486"/>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文本创作生成</a:t>
            </a:r>
          </a:p>
        </p:txBody>
      </p:sp>
      <p:sp>
        <p:nvSpPr>
          <p:cNvPr id="12" name="矩形 11">
            <a:extLst>
              <a:ext uri="{FF2B5EF4-FFF2-40B4-BE49-F238E27FC236}">
                <a16:creationId xmlns:a16="http://schemas.microsoft.com/office/drawing/2014/main" id="{8F1E4222-A870-EFA3-04A7-F44AC875F7A6}"/>
              </a:ext>
            </a:extLst>
          </p:cNvPr>
          <p:cNvSpPr/>
          <p:nvPr/>
        </p:nvSpPr>
        <p:spPr>
          <a:xfrm>
            <a:off x="4089895" y="148756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语言理解分析</a:t>
            </a:r>
          </a:p>
        </p:txBody>
      </p:sp>
      <p:sp>
        <p:nvSpPr>
          <p:cNvPr id="13" name="矩形 12">
            <a:extLst>
              <a:ext uri="{FF2B5EF4-FFF2-40B4-BE49-F238E27FC236}">
                <a16:creationId xmlns:a16="http://schemas.microsoft.com/office/drawing/2014/main" id="{7281683E-1422-87F9-9058-44C912D1705F}"/>
              </a:ext>
            </a:extLst>
          </p:cNvPr>
          <p:cNvSpPr/>
          <p:nvPr/>
        </p:nvSpPr>
        <p:spPr>
          <a:xfrm>
            <a:off x="4089895" y="194410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问答系统</a:t>
            </a:r>
          </a:p>
        </p:txBody>
      </p:sp>
      <p:sp>
        <p:nvSpPr>
          <p:cNvPr id="14" name="矩形 13">
            <a:extLst>
              <a:ext uri="{FF2B5EF4-FFF2-40B4-BE49-F238E27FC236}">
                <a16:creationId xmlns:a16="http://schemas.microsoft.com/office/drawing/2014/main" id="{A116D588-A213-58EB-96E0-00DB60C3B46D}"/>
              </a:ext>
            </a:extLst>
          </p:cNvPr>
          <p:cNvSpPr/>
          <p:nvPr/>
        </p:nvSpPr>
        <p:spPr>
          <a:xfrm>
            <a:off x="4089895" y="241853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逻辑推理</a:t>
            </a:r>
          </a:p>
        </p:txBody>
      </p:sp>
      <p:sp>
        <p:nvSpPr>
          <p:cNvPr id="15" name="矩形 14">
            <a:extLst>
              <a:ext uri="{FF2B5EF4-FFF2-40B4-BE49-F238E27FC236}">
                <a16:creationId xmlns:a16="http://schemas.microsoft.com/office/drawing/2014/main" id="{D3471D8E-76C8-436C-06BD-EF94966D4559}"/>
              </a:ext>
            </a:extLst>
          </p:cNvPr>
          <p:cNvSpPr/>
          <p:nvPr/>
        </p:nvSpPr>
        <p:spPr>
          <a:xfrm>
            <a:off x="4089895" y="2826677"/>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知识整合</a:t>
            </a:r>
          </a:p>
        </p:txBody>
      </p:sp>
      <p:sp>
        <p:nvSpPr>
          <p:cNvPr id="16" name="矩形 15">
            <a:extLst>
              <a:ext uri="{FF2B5EF4-FFF2-40B4-BE49-F238E27FC236}">
                <a16:creationId xmlns:a16="http://schemas.microsoft.com/office/drawing/2014/main" id="{637B3F1F-97C0-41CD-6185-61D8C6367F61}"/>
              </a:ext>
            </a:extLst>
          </p:cNvPr>
          <p:cNvSpPr/>
          <p:nvPr/>
        </p:nvSpPr>
        <p:spPr>
          <a:xfrm>
            <a:off x="4089895" y="323045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数据分析</a:t>
            </a:r>
          </a:p>
        </p:txBody>
      </p:sp>
      <p:sp>
        <p:nvSpPr>
          <p:cNvPr id="17" name="矩形 16">
            <a:extLst>
              <a:ext uri="{FF2B5EF4-FFF2-40B4-BE49-F238E27FC236}">
                <a16:creationId xmlns:a16="http://schemas.microsoft.com/office/drawing/2014/main" id="{903FC9FA-ED17-39CF-31AA-51C7129C1B6E}"/>
              </a:ext>
            </a:extLst>
          </p:cNvPr>
          <p:cNvSpPr/>
          <p:nvPr/>
        </p:nvSpPr>
        <p:spPr>
          <a:xfrm>
            <a:off x="4089895" y="366512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方案规划</a:t>
            </a:r>
          </a:p>
        </p:txBody>
      </p:sp>
      <p:sp>
        <p:nvSpPr>
          <p:cNvPr id="18" name="矩形 17">
            <a:extLst>
              <a:ext uri="{FF2B5EF4-FFF2-40B4-BE49-F238E27FC236}">
                <a16:creationId xmlns:a16="http://schemas.microsoft.com/office/drawing/2014/main" id="{DF14D348-D417-8430-5D8C-A3F2DA2A497B}"/>
              </a:ext>
            </a:extLst>
          </p:cNvPr>
          <p:cNvSpPr/>
          <p:nvPr/>
        </p:nvSpPr>
        <p:spPr>
          <a:xfrm>
            <a:off x="4089895" y="414283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建议生成</a:t>
            </a:r>
          </a:p>
        </p:txBody>
      </p:sp>
      <p:sp>
        <p:nvSpPr>
          <p:cNvPr id="19" name="矩形 18">
            <a:extLst>
              <a:ext uri="{FF2B5EF4-FFF2-40B4-BE49-F238E27FC236}">
                <a16:creationId xmlns:a16="http://schemas.microsoft.com/office/drawing/2014/main" id="{A03C82F9-7586-1E0C-16FE-D0DC49357F7D}"/>
              </a:ext>
            </a:extLst>
          </p:cNvPr>
          <p:cNvSpPr/>
          <p:nvPr/>
        </p:nvSpPr>
        <p:spPr>
          <a:xfrm>
            <a:off x="4089895" y="453461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多模态交互</a:t>
            </a:r>
          </a:p>
        </p:txBody>
      </p:sp>
      <p:sp>
        <p:nvSpPr>
          <p:cNvPr id="20" name="矩形 19">
            <a:extLst>
              <a:ext uri="{FF2B5EF4-FFF2-40B4-BE49-F238E27FC236}">
                <a16:creationId xmlns:a16="http://schemas.microsoft.com/office/drawing/2014/main" id="{EAC7B9A6-A8CB-29A0-BB2F-FEBB5AAA7425}"/>
              </a:ext>
            </a:extLst>
          </p:cNvPr>
          <p:cNvSpPr/>
          <p:nvPr/>
        </p:nvSpPr>
        <p:spPr>
          <a:xfrm>
            <a:off x="4089895" y="496928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任务执行</a:t>
            </a:r>
          </a:p>
        </p:txBody>
      </p:sp>
      <p:sp>
        <p:nvSpPr>
          <p:cNvPr id="21" name="矩形 20">
            <a:extLst>
              <a:ext uri="{FF2B5EF4-FFF2-40B4-BE49-F238E27FC236}">
                <a16:creationId xmlns:a16="http://schemas.microsoft.com/office/drawing/2014/main" id="{1E4E9195-47E8-B486-B996-670747CCA8EB}"/>
              </a:ext>
            </a:extLst>
          </p:cNvPr>
          <p:cNvSpPr/>
          <p:nvPr/>
        </p:nvSpPr>
        <p:spPr>
          <a:xfrm>
            <a:off x="4089895" y="543245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对话能力</a:t>
            </a:r>
          </a:p>
        </p:txBody>
      </p:sp>
      <p:cxnSp>
        <p:nvCxnSpPr>
          <p:cNvPr id="25" name="直线连接符 24">
            <a:extLst>
              <a:ext uri="{FF2B5EF4-FFF2-40B4-BE49-F238E27FC236}">
                <a16:creationId xmlns:a16="http://schemas.microsoft.com/office/drawing/2014/main" id="{D3804712-DD18-90EA-673F-4F4E3D1013CD}"/>
              </a:ext>
            </a:extLst>
          </p:cNvPr>
          <p:cNvCxnSpPr>
            <a:stCxn id="4" idx="3"/>
          </p:cNvCxnSpPr>
          <p:nvPr/>
        </p:nvCxnSpPr>
        <p:spPr>
          <a:xfrm>
            <a:off x="1290877" y="3234821"/>
            <a:ext cx="32799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B075AA0-9D4D-506F-41CF-F8E54A0D7577}"/>
              </a:ext>
            </a:extLst>
          </p:cNvPr>
          <p:cNvCxnSpPr>
            <a:cxnSpLocks/>
          </p:cNvCxnSpPr>
          <p:nvPr/>
        </p:nvCxnSpPr>
        <p:spPr>
          <a:xfrm>
            <a:off x="1618869" y="1213126"/>
            <a:ext cx="0" cy="390712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582F2188-4754-3904-C7AF-EB638546EE8F}"/>
              </a:ext>
            </a:extLst>
          </p:cNvPr>
          <p:cNvCxnSpPr>
            <a:endCxn id="5" idx="1"/>
          </p:cNvCxnSpPr>
          <p:nvPr/>
        </p:nvCxnSpPr>
        <p:spPr>
          <a:xfrm>
            <a:off x="1618869" y="1215979"/>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5281ED02-2C0B-8042-A77B-57CC58301BDB}"/>
              </a:ext>
            </a:extLst>
          </p:cNvPr>
          <p:cNvCxnSpPr>
            <a:endCxn id="6" idx="1"/>
          </p:cNvCxnSpPr>
          <p:nvPr/>
        </p:nvCxnSpPr>
        <p:spPr>
          <a:xfrm>
            <a:off x="1618869" y="2567003"/>
            <a:ext cx="241343"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1BB9C2B-F705-5233-035B-7F91A2507AEE}"/>
              </a:ext>
            </a:extLst>
          </p:cNvPr>
          <p:cNvCxnSpPr>
            <a:endCxn id="8" idx="1"/>
          </p:cNvCxnSpPr>
          <p:nvPr/>
        </p:nvCxnSpPr>
        <p:spPr>
          <a:xfrm>
            <a:off x="1618869" y="3804051"/>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2233632-AD78-EEE0-CE53-B2537D77C38F}"/>
              </a:ext>
            </a:extLst>
          </p:cNvPr>
          <p:cNvCxnSpPr>
            <a:endCxn id="9" idx="1"/>
          </p:cNvCxnSpPr>
          <p:nvPr/>
        </p:nvCxnSpPr>
        <p:spPr>
          <a:xfrm>
            <a:off x="1618869" y="5120248"/>
            <a:ext cx="24134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44A9B779-1BBA-4887-C676-F1E94909F954}"/>
              </a:ext>
            </a:extLst>
          </p:cNvPr>
          <p:cNvCxnSpPr>
            <a:stCxn id="5" idx="3"/>
            <a:endCxn id="10" idx="1"/>
          </p:cNvCxnSpPr>
          <p:nvPr/>
        </p:nvCxnSpPr>
        <p:spPr>
          <a:xfrm flipV="1">
            <a:off x="3457603" y="798334"/>
            <a:ext cx="632292" cy="41764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40E32846-7997-2032-2B2A-4256FDC278CE}"/>
              </a:ext>
            </a:extLst>
          </p:cNvPr>
          <p:cNvCxnSpPr>
            <a:stCxn id="5" idx="3"/>
            <a:endCxn id="11" idx="1"/>
          </p:cNvCxnSpPr>
          <p:nvPr/>
        </p:nvCxnSpPr>
        <p:spPr>
          <a:xfrm flipV="1">
            <a:off x="3457603" y="1213126"/>
            <a:ext cx="632292" cy="285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a:extLst>
              <a:ext uri="{FF2B5EF4-FFF2-40B4-BE49-F238E27FC236}">
                <a16:creationId xmlns:a16="http://schemas.microsoft.com/office/drawing/2014/main" id="{612846A8-E8D9-7600-ABCB-EDF5E3A2E036}"/>
              </a:ext>
            </a:extLst>
          </p:cNvPr>
          <p:cNvCxnSpPr>
            <a:stCxn id="5" idx="3"/>
            <a:endCxn id="12" idx="1"/>
          </p:cNvCxnSpPr>
          <p:nvPr/>
        </p:nvCxnSpPr>
        <p:spPr>
          <a:xfrm>
            <a:off x="3457603" y="1215979"/>
            <a:ext cx="632292" cy="415229"/>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424B722D-9B8C-F92A-36CE-7507D42E936A}"/>
              </a:ext>
            </a:extLst>
          </p:cNvPr>
          <p:cNvCxnSpPr>
            <a:stCxn id="6" idx="3"/>
            <a:endCxn id="13" idx="1"/>
          </p:cNvCxnSpPr>
          <p:nvPr/>
        </p:nvCxnSpPr>
        <p:spPr>
          <a:xfrm flipV="1">
            <a:off x="3457603" y="2087748"/>
            <a:ext cx="632292" cy="479256"/>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a:extLst>
              <a:ext uri="{FF2B5EF4-FFF2-40B4-BE49-F238E27FC236}">
                <a16:creationId xmlns:a16="http://schemas.microsoft.com/office/drawing/2014/main" id="{73A44BE3-F68C-CD92-904F-0E502EAD44C2}"/>
              </a:ext>
            </a:extLst>
          </p:cNvPr>
          <p:cNvCxnSpPr>
            <a:stCxn id="6" idx="3"/>
            <a:endCxn id="14" idx="1"/>
          </p:cNvCxnSpPr>
          <p:nvPr/>
        </p:nvCxnSpPr>
        <p:spPr>
          <a:xfrm flipV="1">
            <a:off x="3457603" y="2562174"/>
            <a:ext cx="632292" cy="483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a:extLst>
              <a:ext uri="{FF2B5EF4-FFF2-40B4-BE49-F238E27FC236}">
                <a16:creationId xmlns:a16="http://schemas.microsoft.com/office/drawing/2014/main" id="{3D600009-4B77-9A15-A606-C71D6085AD7F}"/>
              </a:ext>
            </a:extLst>
          </p:cNvPr>
          <p:cNvCxnSpPr>
            <a:stCxn id="6" idx="3"/>
            <a:endCxn id="15" idx="1"/>
          </p:cNvCxnSpPr>
          <p:nvPr/>
        </p:nvCxnSpPr>
        <p:spPr>
          <a:xfrm>
            <a:off x="3457603" y="2567004"/>
            <a:ext cx="632292" cy="4033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2">
            <a:extLst>
              <a:ext uri="{FF2B5EF4-FFF2-40B4-BE49-F238E27FC236}">
                <a16:creationId xmlns:a16="http://schemas.microsoft.com/office/drawing/2014/main" id="{47182B80-2501-F657-1877-33B4853117E2}"/>
              </a:ext>
            </a:extLst>
          </p:cNvPr>
          <p:cNvCxnSpPr>
            <a:stCxn id="8" idx="3"/>
            <a:endCxn id="16" idx="1"/>
          </p:cNvCxnSpPr>
          <p:nvPr/>
        </p:nvCxnSpPr>
        <p:spPr>
          <a:xfrm flipV="1">
            <a:off x="3457603" y="3374093"/>
            <a:ext cx="632292" cy="42995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5C3CACEC-1694-47E5-EDCE-0F252FEA6877}"/>
              </a:ext>
            </a:extLst>
          </p:cNvPr>
          <p:cNvCxnSpPr>
            <a:stCxn id="8" idx="3"/>
            <a:endCxn id="17" idx="1"/>
          </p:cNvCxnSpPr>
          <p:nvPr/>
        </p:nvCxnSpPr>
        <p:spPr>
          <a:xfrm>
            <a:off x="3457603" y="3804051"/>
            <a:ext cx="632292" cy="4712"/>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a:extLst>
              <a:ext uri="{FF2B5EF4-FFF2-40B4-BE49-F238E27FC236}">
                <a16:creationId xmlns:a16="http://schemas.microsoft.com/office/drawing/2014/main" id="{23B816A8-A7F8-0EDA-A5FD-81AFE573EAF9}"/>
              </a:ext>
            </a:extLst>
          </p:cNvPr>
          <p:cNvCxnSpPr>
            <a:stCxn id="8" idx="3"/>
            <a:endCxn id="18" idx="1"/>
          </p:cNvCxnSpPr>
          <p:nvPr/>
        </p:nvCxnSpPr>
        <p:spPr>
          <a:xfrm>
            <a:off x="3457603" y="3804051"/>
            <a:ext cx="632292" cy="48242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a:extLst>
              <a:ext uri="{FF2B5EF4-FFF2-40B4-BE49-F238E27FC236}">
                <a16:creationId xmlns:a16="http://schemas.microsoft.com/office/drawing/2014/main" id="{B865E165-0B79-B284-66EC-AA89060033D7}"/>
              </a:ext>
            </a:extLst>
          </p:cNvPr>
          <p:cNvCxnSpPr>
            <a:stCxn id="9" idx="3"/>
            <a:endCxn id="19" idx="1"/>
          </p:cNvCxnSpPr>
          <p:nvPr/>
        </p:nvCxnSpPr>
        <p:spPr>
          <a:xfrm flipV="1">
            <a:off x="3457604" y="4678253"/>
            <a:ext cx="632291" cy="44199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a:extLst>
              <a:ext uri="{FF2B5EF4-FFF2-40B4-BE49-F238E27FC236}">
                <a16:creationId xmlns:a16="http://schemas.microsoft.com/office/drawing/2014/main" id="{5554096D-B68D-9BDB-3515-56036DDC3875}"/>
              </a:ext>
            </a:extLst>
          </p:cNvPr>
          <p:cNvCxnSpPr>
            <a:stCxn id="9" idx="3"/>
            <a:endCxn id="20" idx="1"/>
          </p:cNvCxnSpPr>
          <p:nvPr/>
        </p:nvCxnSpPr>
        <p:spPr>
          <a:xfrm flipV="1">
            <a:off x="3457604" y="5112923"/>
            <a:ext cx="632291" cy="732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A8C70512-451A-38E1-001D-3A6AF403CDC6}"/>
              </a:ext>
            </a:extLst>
          </p:cNvPr>
          <p:cNvCxnSpPr>
            <a:cxnSpLocks/>
            <a:stCxn id="9" idx="3"/>
          </p:cNvCxnSpPr>
          <p:nvPr/>
        </p:nvCxnSpPr>
        <p:spPr>
          <a:xfrm>
            <a:off x="3457604" y="5120248"/>
            <a:ext cx="632291" cy="4505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C0551826-13CA-65E9-9C27-C3DA7EF9B965}"/>
              </a:ext>
            </a:extLst>
          </p:cNvPr>
          <p:cNvPicPr>
            <a:picLocks noChangeAspect="1"/>
          </p:cNvPicPr>
          <p:nvPr/>
        </p:nvPicPr>
        <p:blipFill>
          <a:blip r:embed="rId3"/>
          <a:stretch>
            <a:fillRect/>
          </a:stretch>
        </p:blipFill>
        <p:spPr>
          <a:xfrm>
            <a:off x="7093704" y="909664"/>
            <a:ext cx="3490063" cy="4283259"/>
          </a:xfrm>
          <a:prstGeom prst="rect">
            <a:avLst/>
          </a:prstGeom>
        </p:spPr>
      </p:pic>
      <p:sp>
        <p:nvSpPr>
          <p:cNvPr id="68" name="文本框 67">
            <a:extLst>
              <a:ext uri="{FF2B5EF4-FFF2-40B4-BE49-F238E27FC236}">
                <a16:creationId xmlns:a16="http://schemas.microsoft.com/office/drawing/2014/main" id="{65AAEF9B-8577-F08C-23C1-850841FD9639}"/>
              </a:ext>
            </a:extLst>
          </p:cNvPr>
          <p:cNvSpPr txBox="1"/>
          <p:nvPr/>
        </p:nvSpPr>
        <p:spPr>
          <a:xfrm>
            <a:off x="7842118" y="5256563"/>
            <a:ext cx="1729961" cy="369332"/>
          </a:xfrm>
          <a:prstGeom prst="rect">
            <a:avLst/>
          </a:prstGeom>
          <a:noFill/>
        </p:spPr>
        <p:txBody>
          <a:bodyPr wrap="none" rtlCol="0">
            <a:spAutoFit/>
          </a:bodyPr>
          <a:lstStyle/>
          <a:p>
            <a:r>
              <a:rPr kumimoji="1" lang="en-US" altLang="zh-CN" b="1" dirty="0">
                <a:latin typeface="Arial" panose="020B0604020202020204" pitchFamily="34" charset="0"/>
                <a:cs typeface="Arial" panose="020B0604020202020204" pitchFamily="34" charset="0"/>
              </a:rPr>
              <a:t>Prompt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LLM</a:t>
            </a:r>
            <a:endParaRPr kumimoji="1" lang="zh-CN" altLang="en-US" b="1" dirty="0">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C79B631D-33B7-319E-4AD6-870E711AFAA9}"/>
              </a:ext>
            </a:extLst>
          </p:cNvPr>
          <p:cNvSpPr txBox="1"/>
          <p:nvPr/>
        </p:nvSpPr>
        <p:spPr>
          <a:xfrm>
            <a:off x="446052" y="6029377"/>
            <a:ext cx="10944186" cy="400110"/>
          </a:xfrm>
          <a:prstGeom prst="rect">
            <a:avLst/>
          </a:prstGeom>
          <a:solidFill>
            <a:schemeClr val="bg1">
              <a:lumMod val="95000"/>
            </a:schemeClr>
          </a:solid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提供合适的</a:t>
            </a:r>
            <a:r>
              <a:rPr lang="en-US" altLang="zh-CN" sz="2000" b="1" dirty="0">
                <a:solidFill>
                  <a:srgbClr val="C00000"/>
                </a:solidFill>
                <a:latin typeface="Microsoft YaHei" panose="020B0503020204020204" pitchFamily="34" charset="-122"/>
                <a:ea typeface="Microsoft YaHei" panose="020B0503020204020204" pitchFamily="34" charset="-122"/>
              </a:rPr>
              <a:t>Prompt, </a:t>
            </a:r>
            <a:r>
              <a:rPr lang="zh-CN" altLang="en-US" sz="2000" b="1" dirty="0">
                <a:solidFill>
                  <a:srgbClr val="C00000"/>
                </a:solidFill>
                <a:latin typeface="Microsoft YaHei" panose="020B0503020204020204" pitchFamily="34" charset="-122"/>
                <a:ea typeface="Microsoft YaHei" panose="020B0503020204020204" pitchFamily="34" charset="-122"/>
              </a:rPr>
              <a:t>包括但不仅限于智能对话、文本生成、计算推理、代码生成补全等场景</a:t>
            </a:r>
          </a:p>
        </p:txBody>
      </p:sp>
    </p:spTree>
    <p:extLst>
      <p:ext uri="{BB962C8B-B14F-4D97-AF65-F5344CB8AC3E}">
        <p14:creationId xmlns:p14="http://schemas.microsoft.com/office/powerpoint/2010/main" val="2809589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2394665C-766A-8524-202D-D856067D6D88}"/>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文本生成</a:t>
            </a:r>
          </a:p>
        </p:txBody>
      </p:sp>
      <p:sp>
        <p:nvSpPr>
          <p:cNvPr id="5" name="弧 4">
            <a:extLst>
              <a:ext uri="{FF2B5EF4-FFF2-40B4-BE49-F238E27FC236}">
                <a16:creationId xmlns:a16="http://schemas.microsoft.com/office/drawing/2014/main" id="{CC9DB679-5C4F-6346-EAE1-ED778C26C143}"/>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EC5FA5A9-432C-7951-FF4F-C4B837522DDF}"/>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A52ACC28-303B-B1B4-8C46-E0C1D4133E46}"/>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831D18D1-D97D-12A3-DF71-79AEA44B0194}"/>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13D12C03-CC73-44A6-EAB8-7AD4181A5CC5}"/>
              </a:ext>
            </a:extLst>
          </p:cNvPr>
          <p:cNvSpPr txBox="1"/>
          <p:nvPr/>
        </p:nvSpPr>
        <p:spPr>
          <a:xfrm>
            <a:off x="5058252" y="805070"/>
            <a:ext cx="2002471"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文本创作</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文章</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故事</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诗歌写作</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社交媒体内容</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剧本或者对话设计</a:t>
            </a:r>
          </a:p>
        </p:txBody>
      </p:sp>
      <p:sp>
        <p:nvSpPr>
          <p:cNvPr id="11" name="文本框 10">
            <a:extLst>
              <a:ext uri="{FF2B5EF4-FFF2-40B4-BE49-F238E27FC236}">
                <a16:creationId xmlns:a16="http://schemas.microsoft.com/office/drawing/2014/main" id="{AF481E27-7CF4-23EF-EBDF-51E5D016C80D}"/>
              </a:ext>
            </a:extLst>
          </p:cNvPr>
          <p:cNvSpPr txBox="1"/>
          <p:nvPr/>
        </p:nvSpPr>
        <p:spPr>
          <a:xfrm>
            <a:off x="7740098" y="1129550"/>
            <a:ext cx="3530876"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你将扮演专业的微信公众号创作者，根据我给的关键字或内容写出爆款文章</a:t>
            </a:r>
          </a:p>
        </p:txBody>
      </p:sp>
      <p:cxnSp>
        <p:nvCxnSpPr>
          <p:cNvPr id="12" name="直线连接符 11">
            <a:extLst>
              <a:ext uri="{FF2B5EF4-FFF2-40B4-BE49-F238E27FC236}">
                <a16:creationId xmlns:a16="http://schemas.microsoft.com/office/drawing/2014/main" id="{3603EE5B-418A-18F8-DF4D-7B06D328FDC8}"/>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243694C7-414B-F7C5-A8C0-915FD0662B8A}"/>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97FE84FD-3B6D-3C33-4C90-D5E2C3628F67}"/>
              </a:ext>
            </a:extLst>
          </p:cNvPr>
          <p:cNvCxnSpPr/>
          <p:nvPr/>
        </p:nvCxnSpPr>
        <p:spPr>
          <a:xfrm>
            <a:off x="10897616" y="2038252"/>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E4F670B-A327-A59C-8E80-45E5791F8071}"/>
              </a:ext>
            </a:extLst>
          </p:cNvPr>
          <p:cNvCxnSpPr>
            <a:cxnSpLocks/>
          </p:cNvCxnSpPr>
          <p:nvPr/>
        </p:nvCxnSpPr>
        <p:spPr>
          <a:xfrm flipV="1">
            <a:off x="11181041" y="1817130"/>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E3CED5-1BD1-D2F2-EB38-61712147AAF9}"/>
              </a:ext>
            </a:extLst>
          </p:cNvPr>
          <p:cNvSpPr txBox="1"/>
          <p:nvPr/>
        </p:nvSpPr>
        <p:spPr>
          <a:xfrm>
            <a:off x="5512788" y="2642855"/>
            <a:ext cx="2031325" cy="1572290"/>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摘要与改写</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长文本摘要</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文本简化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多语言翻译与本地化</a:t>
            </a:r>
          </a:p>
        </p:txBody>
      </p:sp>
      <p:sp>
        <p:nvSpPr>
          <p:cNvPr id="18" name="文本框 17">
            <a:extLst>
              <a:ext uri="{FF2B5EF4-FFF2-40B4-BE49-F238E27FC236}">
                <a16:creationId xmlns:a16="http://schemas.microsoft.com/office/drawing/2014/main" id="{4C543691-7B4A-8091-5366-BE829C87DFD4}"/>
              </a:ext>
            </a:extLst>
          </p:cNvPr>
          <p:cNvSpPr txBox="1"/>
          <p:nvPr/>
        </p:nvSpPr>
        <p:spPr>
          <a:xfrm>
            <a:off x="7818032" y="2866496"/>
            <a:ext cx="4088232" cy="1323439"/>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你扮演专业的拼写和语法校对助理改进我的文章。用更美丽、优雅、高级的英语单词和句子替换我的单词和句子，但使它们更具文学性，在</a:t>
            </a:r>
            <a:r>
              <a:rPr lang="en-US" altLang="zh-CN" dirty="0"/>
              <a:t>《</a:t>
            </a:r>
            <a:r>
              <a:rPr lang="zh-CN" altLang="en-US" dirty="0"/>
              <a:t>自然</a:t>
            </a:r>
            <a:r>
              <a:rPr lang="en-US" altLang="zh-CN" dirty="0"/>
              <a:t>》</a:t>
            </a:r>
            <a:r>
              <a:rPr lang="zh-CN" altLang="en-US" dirty="0"/>
              <a:t>杂志风格中提高我的表达水平。</a:t>
            </a:r>
          </a:p>
        </p:txBody>
      </p:sp>
      <p:cxnSp>
        <p:nvCxnSpPr>
          <p:cNvPr id="19" name="直线连接符 18">
            <a:extLst>
              <a:ext uri="{FF2B5EF4-FFF2-40B4-BE49-F238E27FC236}">
                <a16:creationId xmlns:a16="http://schemas.microsoft.com/office/drawing/2014/main" id="{AA7341ED-B4BA-BFC5-D8A1-D5520D70C76C}"/>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0AB9ECE-F669-6A5F-2529-C424B3C5D0A4}"/>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9A96724-7F84-35ED-026B-E9EBCDEEAC1E}"/>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EA8D28AD-5057-7F88-5DF9-71ED1AF0D245}"/>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2B903BE-DD42-4E83-CE37-247EA224A94C}"/>
              </a:ext>
            </a:extLst>
          </p:cNvPr>
          <p:cNvSpPr txBox="1"/>
          <p:nvPr/>
        </p:nvSpPr>
        <p:spPr>
          <a:xfrm>
            <a:off x="5349248" y="4686201"/>
            <a:ext cx="2031325"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结构化生成</a:t>
            </a:r>
            <a:endParaRPr kumimoji="1" lang="en-US" altLang="zh-CN" b="1" dirty="0">
              <a:solidFill>
                <a:schemeClr val="accent6">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表格、列表生成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代码注释、文档书写</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32583077-807F-356E-591F-2B5F1153FE5A}"/>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你是一位代码检查专家，尤其擅长</a:t>
            </a:r>
            <a:r>
              <a:rPr kumimoji="1" lang="en-US" altLang="zh-CN" sz="1600" dirty="0">
                <a:latin typeface="Microsoft YaHei" panose="020B0503020204020204" pitchFamily="34" charset="-122"/>
                <a:ea typeface="Microsoft YaHei" panose="020B0503020204020204" pitchFamily="34" charset="-122"/>
              </a:rPr>
              <a:t>python</a:t>
            </a:r>
            <a:r>
              <a:rPr kumimoji="1" lang="zh-CN" altLang="en-US" sz="1600" dirty="0">
                <a:latin typeface="Microsoft YaHei" panose="020B0503020204020204" pitchFamily="34" charset="-122"/>
                <a:ea typeface="Microsoft YaHei" panose="020B0503020204020204" pitchFamily="34" charset="-122"/>
              </a:rPr>
              <a:t>代码，检查我的代码，如果可以优化给出方案</a:t>
            </a:r>
          </a:p>
        </p:txBody>
      </p:sp>
      <p:cxnSp>
        <p:nvCxnSpPr>
          <p:cNvPr id="26" name="直线连接符 25">
            <a:extLst>
              <a:ext uri="{FF2B5EF4-FFF2-40B4-BE49-F238E27FC236}">
                <a16:creationId xmlns:a16="http://schemas.microsoft.com/office/drawing/2014/main" id="{4D89D622-E856-32F6-B829-AC79B09D32CB}"/>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D0181D56-D448-D31A-8523-BF788CC15387}"/>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F5369BCD-362A-64A8-3161-AD08FA721E8D}"/>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13F1A1E-87FF-CE61-B17F-21A3FCCA3F88}"/>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7C6A7E8-1F71-CF92-1F93-BF727740FD0E}"/>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318F21D6-3F0D-6571-1F1B-8C1322DAA6F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4D2B175F-2264-8631-22A4-E56551E4542B}"/>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73753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B4F5-2284-7A4A-B149-C58E4CF4008D}"/>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21A9BB4F-86D2-BA16-A607-0E32A6120113}"/>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自然语言理解分析</a:t>
            </a:r>
          </a:p>
        </p:txBody>
      </p:sp>
      <p:sp>
        <p:nvSpPr>
          <p:cNvPr id="5" name="弧 4">
            <a:extLst>
              <a:ext uri="{FF2B5EF4-FFF2-40B4-BE49-F238E27FC236}">
                <a16:creationId xmlns:a16="http://schemas.microsoft.com/office/drawing/2014/main" id="{C39E6DA2-30ED-F26D-D157-309C0B76B225}"/>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4DF9A4E4-89AB-10D4-5F09-241A8A866A26}"/>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E333DA02-3858-8C7E-313E-58269242D0CC}"/>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AAFBB19B-B134-2A63-D7C1-3799FD6008A9}"/>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81E6EB1-7C12-8C6C-8F01-1619E6C3A074}"/>
              </a:ext>
            </a:extLst>
          </p:cNvPr>
          <p:cNvSpPr txBox="1"/>
          <p:nvPr/>
        </p:nvSpPr>
        <p:spPr>
          <a:xfrm>
            <a:off x="5058252" y="805070"/>
            <a:ext cx="1107996"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语义分析</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情感分析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实体提取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意图识别</a:t>
            </a:r>
          </a:p>
        </p:txBody>
      </p:sp>
      <p:sp>
        <p:nvSpPr>
          <p:cNvPr id="11" name="文本框 10">
            <a:extLst>
              <a:ext uri="{FF2B5EF4-FFF2-40B4-BE49-F238E27FC236}">
                <a16:creationId xmlns:a16="http://schemas.microsoft.com/office/drawing/2014/main" id="{CA9B3B18-44FF-2A71-99E2-13599F7BD169}"/>
              </a:ext>
            </a:extLst>
          </p:cNvPr>
          <p:cNvSpPr txBox="1"/>
          <p:nvPr/>
        </p:nvSpPr>
        <p:spPr>
          <a:xfrm>
            <a:off x="7740098" y="1129550"/>
            <a:ext cx="3530876" cy="1077218"/>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你是一位专业的情感分析专家，尤其擅长分析青少年心理健康问题，现在你需要根据用户的诉求进行分析并给出答案。</a:t>
            </a:r>
          </a:p>
        </p:txBody>
      </p:sp>
      <p:cxnSp>
        <p:nvCxnSpPr>
          <p:cNvPr id="12" name="直线连接符 11">
            <a:extLst>
              <a:ext uri="{FF2B5EF4-FFF2-40B4-BE49-F238E27FC236}">
                <a16:creationId xmlns:a16="http://schemas.microsoft.com/office/drawing/2014/main" id="{DEF54262-D042-F892-AB3D-D6EDE0260F2A}"/>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938960FC-175A-E9F7-3359-32CFF73A82B4}"/>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2CAFDBB7-CA7B-4580-18A7-141E4C1B796F}"/>
              </a:ext>
            </a:extLst>
          </p:cNvPr>
          <p:cNvCxnSpPr/>
          <p:nvPr/>
        </p:nvCxnSpPr>
        <p:spPr>
          <a:xfrm>
            <a:off x="10972800" y="2119491"/>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11BF2CA3-BD7E-2589-EEAA-F8B99C436487}"/>
              </a:ext>
            </a:extLst>
          </p:cNvPr>
          <p:cNvCxnSpPr>
            <a:cxnSpLocks/>
          </p:cNvCxnSpPr>
          <p:nvPr/>
        </p:nvCxnSpPr>
        <p:spPr>
          <a:xfrm flipV="1">
            <a:off x="11256225" y="1898369"/>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445637F-562C-BEA8-705C-02C9B3AC3513}"/>
              </a:ext>
            </a:extLst>
          </p:cNvPr>
          <p:cNvSpPr txBox="1"/>
          <p:nvPr/>
        </p:nvSpPr>
        <p:spPr>
          <a:xfrm>
            <a:off x="5512788" y="2642855"/>
            <a:ext cx="1415772" cy="1202958"/>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文本分类</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垃圾内容检测</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主题标签生成</a:t>
            </a:r>
          </a:p>
        </p:txBody>
      </p:sp>
      <p:sp>
        <p:nvSpPr>
          <p:cNvPr id="18" name="文本框 17">
            <a:extLst>
              <a:ext uri="{FF2B5EF4-FFF2-40B4-BE49-F238E27FC236}">
                <a16:creationId xmlns:a16="http://schemas.microsoft.com/office/drawing/2014/main" id="{01370573-87EB-1369-2262-A042B43E8839}"/>
              </a:ext>
            </a:extLst>
          </p:cNvPr>
          <p:cNvSpPr txBox="1"/>
          <p:nvPr/>
        </p:nvSpPr>
        <p:spPr>
          <a:xfrm>
            <a:off x="7818032" y="2866496"/>
            <a:ext cx="4088232" cy="1077218"/>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你是一名机器学习专家，在文本分类领域有着很深的造诣，尤其是利用</a:t>
            </a:r>
            <a:r>
              <a:rPr lang="en-US" altLang="zh-CN" dirty="0" err="1"/>
              <a:t>kNN</a:t>
            </a:r>
            <a:r>
              <a:rPr lang="zh-CN" altLang="en-US" dirty="0"/>
              <a:t>和</a:t>
            </a:r>
            <a:r>
              <a:rPr lang="en-US" altLang="zh-CN" dirty="0"/>
              <a:t>SVM</a:t>
            </a:r>
            <a:r>
              <a:rPr lang="zh-CN" altLang="en-US" dirty="0"/>
              <a:t>模型进行垃圾邮件分类，现在提供你一封邮件请判断是否是垃圾邮件</a:t>
            </a:r>
          </a:p>
        </p:txBody>
      </p:sp>
      <p:cxnSp>
        <p:nvCxnSpPr>
          <p:cNvPr id="19" name="直线连接符 18">
            <a:extLst>
              <a:ext uri="{FF2B5EF4-FFF2-40B4-BE49-F238E27FC236}">
                <a16:creationId xmlns:a16="http://schemas.microsoft.com/office/drawing/2014/main" id="{B8AD8129-1942-84B8-BC04-AEEA0C6BFDB6}"/>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B1C31DA-9486-A465-C860-E10738BA9498}"/>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0CBAF69C-1E54-5666-2A8E-8ACEAE8E1C67}"/>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62459DF-1145-A683-9D6C-54D57B55675D}"/>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10EC661-4583-F7B9-BE6E-D66B711F9A4B}"/>
              </a:ext>
            </a:extLst>
          </p:cNvPr>
          <p:cNvSpPr txBox="1"/>
          <p:nvPr/>
        </p:nvSpPr>
        <p:spPr>
          <a:xfrm>
            <a:off x="5349248" y="4686201"/>
            <a:ext cx="1415772"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 知识推理</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逻辑问题解答</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因果分析</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F275F9F7-4943-6ABB-85D2-6654B5C9322C}"/>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你是一名资深的数学和物理老师，尤其擅长高中的物理课程讲解，现在提供你一些物理题，请进行解答。</a:t>
            </a:r>
          </a:p>
        </p:txBody>
      </p:sp>
      <p:cxnSp>
        <p:nvCxnSpPr>
          <p:cNvPr id="26" name="直线连接符 25">
            <a:extLst>
              <a:ext uri="{FF2B5EF4-FFF2-40B4-BE49-F238E27FC236}">
                <a16:creationId xmlns:a16="http://schemas.microsoft.com/office/drawing/2014/main" id="{75CF81C6-8FEA-5BBD-0B2E-D0A5C07E75DC}"/>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00804B48-7C02-706F-7456-BDC3EF9CD513}"/>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8677E7B7-3543-2B6D-2B1C-CB85D1C57C05}"/>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295D37C-77BC-4368-C69A-FA1371A6461E}"/>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93302-FD8F-6167-0441-B4A2B8B339C0}"/>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C57058B4-932B-5EAA-6DA3-E95F84A1925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C381310-C6DF-B265-64E7-B6B11418A688}"/>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421375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506E9-CCB5-0657-7DD6-D62AB75CB2D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7354E-AF46-B6ED-05D2-630E3DB9F38B}"/>
              </a:ext>
            </a:extLst>
          </p:cNvPr>
          <p:cNvSpPr txBox="1"/>
          <p:nvPr/>
        </p:nvSpPr>
        <p:spPr>
          <a:xfrm>
            <a:off x="2686476" y="3019237"/>
            <a:ext cx="6819046"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怎样在日常工作生活使用大模型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effectively utilized in daily life and work</a:t>
            </a:r>
          </a:p>
        </p:txBody>
      </p:sp>
      <p:pic>
        <p:nvPicPr>
          <p:cNvPr id="7" name="图片 6">
            <a:extLst>
              <a:ext uri="{FF2B5EF4-FFF2-40B4-BE49-F238E27FC236}">
                <a16:creationId xmlns:a16="http://schemas.microsoft.com/office/drawing/2014/main" id="{EEFD974F-A4EF-BB4F-AAB8-3E617BD04FA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B1E6A3A1-D4C2-8D85-BD17-51907C99AABF}"/>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E64D0D91-9318-86E7-7BB2-AFF8BE506101}"/>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1195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AEB99-DD1A-66B0-B511-06675D6F482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3155988-F6F7-E4D0-6BD1-346183F501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815D488-529F-A82F-E3C3-DBA91B37B10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40A5206-B554-3316-6CFA-1A1D93B4CCDE}"/>
              </a:ext>
            </a:extLst>
          </p:cNvPr>
          <p:cNvPicPr>
            <a:picLocks noChangeAspect="1"/>
          </p:cNvPicPr>
          <p:nvPr/>
        </p:nvPicPr>
        <p:blipFill>
          <a:blip r:embed="rId3"/>
          <a:stretch>
            <a:fillRect/>
          </a:stretch>
        </p:blipFill>
        <p:spPr>
          <a:xfrm>
            <a:off x="2319132" y="1469897"/>
            <a:ext cx="7772400" cy="3991232"/>
          </a:xfrm>
          <a:prstGeom prst="rect">
            <a:avLst/>
          </a:prstGeom>
        </p:spPr>
      </p:pic>
      <p:cxnSp>
        <p:nvCxnSpPr>
          <p:cNvPr id="10" name="直线箭头连接符 9">
            <a:extLst>
              <a:ext uri="{FF2B5EF4-FFF2-40B4-BE49-F238E27FC236}">
                <a16:creationId xmlns:a16="http://schemas.microsoft.com/office/drawing/2014/main" id="{03912960-992C-1EC9-52DF-302EBE8915FE}"/>
              </a:ext>
            </a:extLst>
          </p:cNvPr>
          <p:cNvCxnSpPr/>
          <p:nvPr/>
        </p:nvCxnSpPr>
        <p:spPr>
          <a:xfrm>
            <a:off x="2100468" y="3051313"/>
            <a:ext cx="1149628" cy="646044"/>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C9F1512C-89EC-F4AC-4C35-7C2565A19C80}"/>
              </a:ext>
            </a:extLst>
          </p:cNvPr>
          <p:cNvCxnSpPr/>
          <p:nvPr/>
        </p:nvCxnSpPr>
        <p:spPr>
          <a:xfrm flipH="1">
            <a:off x="336721" y="3051313"/>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8635D5E-0FFF-7C54-F4D5-746363E1A487}"/>
              </a:ext>
            </a:extLst>
          </p:cNvPr>
          <p:cNvSpPr txBox="1"/>
          <p:nvPr/>
        </p:nvSpPr>
        <p:spPr>
          <a:xfrm>
            <a:off x="263491" y="1598886"/>
            <a:ext cx="3716357" cy="1323439"/>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表示触发更复杂的多步推理能力，适合需要逻辑链分析的场景，比如数学和物理题推导、文学作品隐喻分析、编程问题架构设计、需要分步骤解释的操作指南 （</a:t>
            </a:r>
            <a:r>
              <a:rPr kumimoji="1" lang="en-US" altLang="zh-CN" sz="1600" b="1" dirty="0" err="1">
                <a:latin typeface="Microsoft YaHei" panose="020B0503020204020204" pitchFamily="34" charset="-122"/>
                <a:ea typeface="Microsoft YaHei" panose="020B0503020204020204" pitchFamily="34" charset="-122"/>
              </a:rPr>
              <a:t>DeepSeek</a:t>
            </a:r>
            <a:r>
              <a:rPr kumimoji="1" lang="en-US" altLang="zh-CN" sz="1600" b="1" dirty="0">
                <a:latin typeface="Microsoft YaHei" panose="020B0503020204020204" pitchFamily="34" charset="-122"/>
                <a:ea typeface="Microsoft YaHei" panose="020B0503020204020204" pitchFamily="34" charset="-122"/>
              </a:rPr>
              <a:t> R1/V3</a:t>
            </a:r>
            <a:r>
              <a:rPr kumimoji="1" lang="zh-CN" altLang="en-US" sz="1600" dirty="0">
                <a:latin typeface="Microsoft YaHei" panose="020B0503020204020204" pitchFamily="34" charset="-122"/>
                <a:ea typeface="Microsoft YaHei" panose="020B0503020204020204" pitchFamily="34" charset="-122"/>
              </a:rPr>
              <a:t>）</a:t>
            </a:r>
          </a:p>
        </p:txBody>
      </p:sp>
      <p:cxnSp>
        <p:nvCxnSpPr>
          <p:cNvPr id="15" name="直线箭头连接符 14">
            <a:extLst>
              <a:ext uri="{FF2B5EF4-FFF2-40B4-BE49-F238E27FC236}">
                <a16:creationId xmlns:a16="http://schemas.microsoft.com/office/drawing/2014/main" id="{C0B18E75-5A1F-AD1D-7643-507B7493A06B}"/>
              </a:ext>
            </a:extLst>
          </p:cNvPr>
          <p:cNvCxnSpPr>
            <a:cxnSpLocks/>
          </p:cNvCxnSpPr>
          <p:nvPr/>
        </p:nvCxnSpPr>
        <p:spPr>
          <a:xfrm flipH="1" flipV="1">
            <a:off x="4770783" y="3916017"/>
            <a:ext cx="1868556" cy="665922"/>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DE981AA2-F0EA-B9BC-2E70-A9F34A1E7498}"/>
              </a:ext>
            </a:extLst>
          </p:cNvPr>
          <p:cNvCxnSpPr/>
          <p:nvPr/>
        </p:nvCxnSpPr>
        <p:spPr>
          <a:xfrm flipH="1">
            <a:off x="6639339" y="4581939"/>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01DE5C3-83DC-7111-4152-CDC30793343C}"/>
              </a:ext>
            </a:extLst>
          </p:cNvPr>
          <p:cNvSpPr txBox="1"/>
          <p:nvPr/>
        </p:nvSpPr>
        <p:spPr>
          <a:xfrm>
            <a:off x="6857999" y="4709253"/>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表示实时获取最新网络信息、适合实效性强的查询，典型场景包括查询实时估计</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汇率、验证最新科研成果、获取突发事件进展、检索特定网页内容等</a:t>
            </a:r>
            <a:r>
              <a:rPr kumimoji="1" lang="en-US" altLang="zh-CN" sz="1600" dirty="0">
                <a:latin typeface="Microsoft YaHei" panose="020B0503020204020204" pitchFamily="34" charset="-122"/>
                <a:ea typeface="Microsoft YaHei" panose="020B0503020204020204" pitchFamily="34" charset="-122"/>
              </a:rPr>
              <a:t> </a:t>
            </a:r>
            <a:endParaRPr kumimoji="1" lang="zh-CN" altLang="en-US" sz="1600" dirty="0">
              <a:latin typeface="Microsoft YaHei" panose="020B0503020204020204" pitchFamily="34" charset="-122"/>
              <a:ea typeface="Microsoft YaHei" panose="020B0503020204020204" pitchFamily="34" charset="-122"/>
            </a:endParaRPr>
          </a:p>
        </p:txBody>
      </p:sp>
      <p:cxnSp>
        <p:nvCxnSpPr>
          <p:cNvPr id="24" name="直线箭头连接符 23">
            <a:extLst>
              <a:ext uri="{FF2B5EF4-FFF2-40B4-BE49-F238E27FC236}">
                <a16:creationId xmlns:a16="http://schemas.microsoft.com/office/drawing/2014/main" id="{F9CAADD8-3339-47DD-EC0C-122BB0D6AB9D}"/>
              </a:ext>
            </a:extLst>
          </p:cNvPr>
          <p:cNvCxnSpPr>
            <a:cxnSpLocks/>
          </p:cNvCxnSpPr>
          <p:nvPr/>
        </p:nvCxnSpPr>
        <p:spPr>
          <a:xfrm flipH="1">
            <a:off x="8403086" y="2276061"/>
            <a:ext cx="452679" cy="1374249"/>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EAADA32-51D5-516D-E638-2EA245F4E0FD}"/>
              </a:ext>
            </a:extLst>
          </p:cNvPr>
          <p:cNvCxnSpPr/>
          <p:nvPr/>
        </p:nvCxnSpPr>
        <p:spPr>
          <a:xfrm flipH="1">
            <a:off x="8855765" y="2269435"/>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EA94C3-60B1-F060-3B7D-69AC43AAB4C1}"/>
              </a:ext>
            </a:extLst>
          </p:cNvPr>
          <p:cNvSpPr txBox="1"/>
          <p:nvPr/>
        </p:nvSpPr>
        <p:spPr>
          <a:xfrm>
            <a:off x="8212152" y="1188905"/>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添加附件信息</a:t>
            </a:r>
            <a:r>
              <a:rPr kumimoji="1" lang="en-US" altLang="zh-CN" sz="1600" dirty="0">
                <a:latin typeface="Microsoft YaHei" panose="020B0503020204020204" pitchFamily="34" charset="-122"/>
                <a:ea typeface="Microsoft YaHei" panose="020B0503020204020204" pitchFamily="34" charset="-122"/>
              </a:rPr>
              <a:t>(pdf, doc, txt, md, csv, jpg, </a:t>
            </a:r>
            <a:r>
              <a:rPr kumimoji="1" lang="en-US" altLang="zh-CN" sz="1600" dirty="0" err="1">
                <a:latin typeface="Microsoft YaHei" panose="020B0503020204020204" pitchFamily="34" charset="-122"/>
                <a:ea typeface="Microsoft YaHei" panose="020B0503020204020204" pitchFamily="34" charset="-122"/>
              </a:rPr>
              <a:t>jpng</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，便于针对某些具体垂直领域的信息进行问答、推理、内容生产、检索、修改等</a:t>
            </a:r>
          </a:p>
        </p:txBody>
      </p:sp>
      <p:sp>
        <p:nvSpPr>
          <p:cNvPr id="30" name="文本框 29">
            <a:extLst>
              <a:ext uri="{FF2B5EF4-FFF2-40B4-BE49-F238E27FC236}">
                <a16:creationId xmlns:a16="http://schemas.microsoft.com/office/drawing/2014/main" id="{E9145CCB-C621-BA52-842B-D18538C17217}"/>
              </a:ext>
            </a:extLst>
          </p:cNvPr>
          <p:cNvSpPr txBox="1"/>
          <p:nvPr/>
        </p:nvSpPr>
        <p:spPr>
          <a:xfrm>
            <a:off x="1707391" y="6176533"/>
            <a:ext cx="8704193" cy="400110"/>
          </a:xfrm>
          <a:prstGeom prst="rect">
            <a:avLst/>
          </a:prstGeom>
          <a:no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需要注意的是，大模型属于概率模型，每次生成的回答内容可能不完全相同。</a:t>
            </a:r>
          </a:p>
        </p:txBody>
      </p:sp>
      <p:pic>
        <p:nvPicPr>
          <p:cNvPr id="5" name="图片 4">
            <a:extLst>
              <a:ext uri="{FF2B5EF4-FFF2-40B4-BE49-F238E27FC236}">
                <a16:creationId xmlns:a16="http://schemas.microsoft.com/office/drawing/2014/main" id="{8A53BD5B-D108-562B-A4AA-22DF9EBE2810}"/>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150110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6B96D-FB9B-8DD8-F87C-ACBC39E16C0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59599-F9E6-470A-FBA6-140A024CC8E1}"/>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81E03C1-3511-A4E9-4050-30098EAD5D7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a:extLst>
              <a:ext uri="{FF2B5EF4-FFF2-40B4-BE49-F238E27FC236}">
                <a16:creationId xmlns:a16="http://schemas.microsoft.com/office/drawing/2014/main" id="{07DF26D1-75D4-8DBC-5821-80C45538B33F}"/>
              </a:ext>
            </a:extLst>
          </p:cNvPr>
          <p:cNvGraphicFramePr>
            <a:graphicFrameLocks noGrp="1"/>
          </p:cNvGraphicFramePr>
          <p:nvPr>
            <p:extLst>
              <p:ext uri="{D42A27DB-BD31-4B8C-83A1-F6EECF244321}">
                <p14:modId xmlns:p14="http://schemas.microsoft.com/office/powerpoint/2010/main" val="1706432690"/>
              </p:ext>
            </p:extLst>
          </p:nvPr>
        </p:nvGraphicFramePr>
        <p:xfrm>
          <a:off x="1015653" y="1951651"/>
          <a:ext cx="9549642" cy="2272350"/>
        </p:xfrm>
        <a:graphic>
          <a:graphicData uri="http://schemas.openxmlformats.org/drawingml/2006/table">
            <a:tbl>
              <a:tblPr firstRow="1" bandRow="1">
                <a:tableStyleId>{5C22544A-7EE6-4342-B048-85BDC9FD1C3A}</a:tableStyleId>
              </a:tblPr>
              <a:tblGrid>
                <a:gridCol w="3183214">
                  <a:extLst>
                    <a:ext uri="{9D8B030D-6E8A-4147-A177-3AD203B41FA5}">
                      <a16:colId xmlns:a16="http://schemas.microsoft.com/office/drawing/2014/main" val="383952294"/>
                    </a:ext>
                  </a:extLst>
                </a:gridCol>
                <a:gridCol w="3183214">
                  <a:extLst>
                    <a:ext uri="{9D8B030D-6E8A-4147-A177-3AD203B41FA5}">
                      <a16:colId xmlns:a16="http://schemas.microsoft.com/office/drawing/2014/main" val="3170134394"/>
                    </a:ext>
                  </a:extLst>
                </a:gridCol>
                <a:gridCol w="3183214">
                  <a:extLst>
                    <a:ext uri="{9D8B030D-6E8A-4147-A177-3AD203B41FA5}">
                      <a16:colId xmlns:a16="http://schemas.microsoft.com/office/drawing/2014/main" val="3615102836"/>
                    </a:ext>
                  </a:extLst>
                </a:gridCol>
              </a:tblGrid>
              <a:tr h="370840">
                <a:tc>
                  <a:txBody>
                    <a:bodyPr/>
                    <a:lstStyle/>
                    <a:p>
                      <a:pPr algn="ctr">
                        <a:lnSpc>
                          <a:spcPct val="150000"/>
                        </a:lnSpc>
                      </a:pPr>
                      <a:r>
                        <a:rPr lang="zh-CN" altLang="en-US" dirty="0">
                          <a:solidFill>
                            <a:schemeClr val="tx1"/>
                          </a:solidFill>
                          <a:latin typeface="Microsoft YaHei" panose="020B0503020204020204" pitchFamily="34" charset="-122"/>
                          <a:ea typeface="Microsoft YaHei" panose="020B0503020204020204" pitchFamily="34" charset="-122"/>
                        </a:rPr>
                        <a:t>维度</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V3</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R1</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793183"/>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规范性</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强规范约束（操作路径明确）</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弱规范约束（操作路径开放）</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23503378"/>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结果导向</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目标确定性高</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目标开发性高</a:t>
                      </a:r>
                    </a:p>
                  </a:txBody>
                  <a:tcPr anchor="ctr">
                    <a:noFill/>
                  </a:tcPr>
                </a:tc>
                <a:extLst>
                  <a:ext uri="{0D108BD9-81ED-4DB2-BD59-A6C34878D82A}">
                    <a16:rowId xmlns:a16="http://schemas.microsoft.com/office/drawing/2014/main" val="110550275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响应模式</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被动适配（按规则执行）</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主动创新（自主决策）</a:t>
                      </a:r>
                    </a:p>
                  </a:txBody>
                  <a:tcPr anchor="ctr">
                    <a:noFill/>
                  </a:tcPr>
                </a:tc>
                <a:extLst>
                  <a:ext uri="{0D108BD9-81ED-4DB2-BD59-A6C34878D82A}">
                    <a16:rowId xmlns:a16="http://schemas.microsoft.com/office/drawing/2014/main" val="32179871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风险特征</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低风险（稳定可控）</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高风险（不确定性高）</a:t>
                      </a: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7175704"/>
                  </a:ext>
                </a:extLst>
              </a:tr>
            </a:tbl>
          </a:graphicData>
        </a:graphic>
      </p:graphicFrame>
      <p:pic>
        <p:nvPicPr>
          <p:cNvPr id="4" name="图片 3">
            <a:extLst>
              <a:ext uri="{FF2B5EF4-FFF2-40B4-BE49-F238E27FC236}">
                <a16:creationId xmlns:a16="http://schemas.microsoft.com/office/drawing/2014/main" id="{8EEA05EC-06EC-2DE9-4ECC-D43330F6EAC2}"/>
              </a:ext>
            </a:extLst>
          </p:cNvPr>
          <p:cNvPicPr>
            <a:picLocks noChangeAspect="1"/>
          </p:cNvPicPr>
          <p:nvPr/>
        </p:nvPicPr>
        <p:blipFill>
          <a:blip r:embed="rId2"/>
          <a:stretch>
            <a:fillRect/>
          </a:stretch>
        </p:blipFill>
        <p:spPr>
          <a:xfrm>
            <a:off x="10943949" y="6399944"/>
            <a:ext cx="1112216" cy="408360"/>
          </a:xfrm>
          <a:prstGeom prst="rect">
            <a:avLst/>
          </a:prstGeom>
        </p:spPr>
      </p:pic>
    </p:spTree>
    <p:extLst>
      <p:ext uri="{BB962C8B-B14F-4D97-AF65-F5344CB8AC3E}">
        <p14:creationId xmlns:p14="http://schemas.microsoft.com/office/powerpoint/2010/main" val="3559094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CC289-118E-5910-702E-475315BBB98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F0ECE21-85C0-74CD-C030-8503CE40F772}"/>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063925E-B230-D5A7-15C5-D489D5ACB0C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65B98D2B-CCF2-513D-D2E1-177B11C594DC}"/>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6" name="图片 5">
            <a:extLst>
              <a:ext uri="{FF2B5EF4-FFF2-40B4-BE49-F238E27FC236}">
                <a16:creationId xmlns:a16="http://schemas.microsoft.com/office/drawing/2014/main" id="{A4791F79-5CE0-D6F5-433A-CB583B7C40BB}"/>
              </a:ext>
            </a:extLst>
          </p:cNvPr>
          <p:cNvPicPr>
            <a:picLocks noChangeAspect="1"/>
          </p:cNvPicPr>
          <p:nvPr/>
        </p:nvPicPr>
        <p:blipFill>
          <a:blip r:embed="rId3"/>
          <a:stretch>
            <a:fillRect/>
          </a:stretch>
        </p:blipFill>
        <p:spPr>
          <a:xfrm>
            <a:off x="190261" y="1548998"/>
            <a:ext cx="11726869" cy="4608282"/>
          </a:xfrm>
          <a:prstGeom prst="rect">
            <a:avLst/>
          </a:prstGeom>
        </p:spPr>
      </p:pic>
      <p:sp>
        <p:nvSpPr>
          <p:cNvPr id="7" name="文本框 6">
            <a:extLst>
              <a:ext uri="{FF2B5EF4-FFF2-40B4-BE49-F238E27FC236}">
                <a16:creationId xmlns:a16="http://schemas.microsoft.com/office/drawing/2014/main" id="{0A82DEE9-D367-73B9-FDCE-9E1ABDAABE6C}"/>
              </a:ext>
            </a:extLst>
          </p:cNvPr>
          <p:cNvSpPr txBox="1"/>
          <p:nvPr/>
        </p:nvSpPr>
        <p:spPr>
          <a:xfrm>
            <a:off x="1262270" y="993913"/>
            <a:ext cx="2215671" cy="369332"/>
          </a:xfrm>
          <a:prstGeom prst="rect">
            <a:avLst/>
          </a:prstGeom>
          <a:noFill/>
        </p:spPr>
        <p:txBody>
          <a:bodyPr wrap="none" rtlCol="0">
            <a:spAutoFit/>
          </a:bodyPr>
          <a:lstStyle/>
          <a:p>
            <a:r>
              <a:rPr kumimoji="1" lang="en-US" altLang="zh-CN" dirty="0" err="1">
                <a:latin typeface="Microsoft YaHei" panose="020B0503020204020204" pitchFamily="34" charset="-122"/>
                <a:ea typeface="Microsoft YaHei" panose="020B0503020204020204" pitchFamily="34" charset="-122"/>
              </a:rPr>
              <a:t>DeepSeek</a:t>
            </a:r>
            <a:r>
              <a:rPr kumimoji="1" lang="zh-CN" altLang="en-US" dirty="0">
                <a:latin typeface="Microsoft YaHei" panose="020B0503020204020204" pitchFamily="34" charset="-122"/>
                <a:ea typeface="Microsoft YaHei" panose="020B0503020204020204" pitchFamily="34" charset="-122"/>
              </a:rPr>
              <a:t>工作原理</a:t>
            </a:r>
          </a:p>
        </p:txBody>
      </p:sp>
    </p:spTree>
    <p:extLst>
      <p:ext uri="{BB962C8B-B14F-4D97-AF65-F5344CB8AC3E}">
        <p14:creationId xmlns:p14="http://schemas.microsoft.com/office/powerpoint/2010/main" val="875493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605D5-1D86-B940-1FF8-67157953AF5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1685F1-22A2-6D01-13EE-0222C416B8E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59DED94C-8376-D2B9-90AF-574EF5FB72C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F1B4C30A-BFF8-EDDF-EA28-640915A57B36}"/>
              </a:ext>
            </a:extLst>
          </p:cNvPr>
          <p:cNvPicPr>
            <a:picLocks noChangeAspect="1"/>
          </p:cNvPicPr>
          <p:nvPr/>
        </p:nvPicPr>
        <p:blipFill>
          <a:blip r:embed="rId2"/>
          <a:stretch>
            <a:fillRect/>
          </a:stretch>
        </p:blipFill>
        <p:spPr>
          <a:xfrm>
            <a:off x="716735" y="1474940"/>
            <a:ext cx="10685505" cy="3733164"/>
          </a:xfrm>
          <a:prstGeom prst="rect">
            <a:avLst/>
          </a:prstGeom>
        </p:spPr>
      </p:pic>
      <p:pic>
        <p:nvPicPr>
          <p:cNvPr id="7" name="图片 6">
            <a:extLst>
              <a:ext uri="{FF2B5EF4-FFF2-40B4-BE49-F238E27FC236}">
                <a16:creationId xmlns:a16="http://schemas.microsoft.com/office/drawing/2014/main" id="{8F5DB05B-F511-9172-F34A-62CE6ABC4B63}"/>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739373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5796CD-12B6-C659-E1D9-1E8328DDE7FD}"/>
              </a:ext>
            </a:extLst>
          </p:cNvPr>
          <p:cNvPicPr>
            <a:picLocks noChangeAspect="1"/>
          </p:cNvPicPr>
          <p:nvPr/>
        </p:nvPicPr>
        <p:blipFill>
          <a:blip r:embed="rId3"/>
          <a:stretch>
            <a:fillRect/>
          </a:stretch>
        </p:blipFill>
        <p:spPr>
          <a:xfrm>
            <a:off x="588830" y="1448680"/>
            <a:ext cx="5115752" cy="3836814"/>
          </a:xfrm>
          <a:prstGeom prst="rect">
            <a:avLst/>
          </a:prstGeom>
        </p:spPr>
      </p:pic>
      <p:sp>
        <p:nvSpPr>
          <p:cNvPr id="12" name="文本框 11">
            <a:extLst>
              <a:ext uri="{FF2B5EF4-FFF2-40B4-BE49-F238E27FC236}">
                <a16:creationId xmlns:a16="http://schemas.microsoft.com/office/drawing/2014/main" id="{D6A6FAF1-AD2F-0B2C-6DFC-6A9D715FF1E7}"/>
              </a:ext>
            </a:extLst>
          </p:cNvPr>
          <p:cNvSpPr txBox="1"/>
          <p:nvPr/>
        </p:nvSpPr>
        <p:spPr>
          <a:xfrm>
            <a:off x="6006548" y="1406165"/>
            <a:ext cx="386997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CS PhD in Nanjing University</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9CFE36A6-D1BB-1DED-C196-5FF2976D3057}"/>
              </a:ext>
            </a:extLst>
          </p:cNvPr>
          <p:cNvSpPr txBox="1"/>
          <p:nvPr/>
        </p:nvSpPr>
        <p:spPr>
          <a:xfrm>
            <a:off x="6006548" y="2155473"/>
            <a:ext cx="576645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Former Senior Engineer in HUAWEI 2012 Lab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379930C4-BCE6-38DA-2543-F5FEE60C6A21}"/>
              </a:ext>
            </a:extLst>
          </p:cNvPr>
          <p:cNvSpPr txBox="1"/>
          <p:nvPr/>
        </p:nvSpPr>
        <p:spPr>
          <a:xfrm>
            <a:off x="6006548" y="2904876"/>
            <a:ext cx="6049617"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Accepted Paper at UAI/ICRA/CVPR/</a:t>
            </a:r>
            <a:r>
              <a:rPr kumimoji="1" lang="en-US" altLang="zh-CN" sz="2000" dirty="0" err="1">
                <a:latin typeface="Arial" panose="020B0604020202020204" pitchFamily="34" charset="0"/>
                <a:ea typeface="Microsoft YaHei" panose="020B0503020204020204" pitchFamily="34" charset="-122"/>
                <a:cs typeface="Arial" panose="020B0604020202020204" pitchFamily="34" charset="0"/>
              </a:rPr>
              <a:t>MobiSys</a:t>
            </a:r>
            <a:r>
              <a:rPr kumimoji="1" lang="zh-CN" altLang="en-US" sz="2000" dirty="0">
                <a:latin typeface="Arial" panose="020B0604020202020204" pitchFamily="34" charset="0"/>
                <a:ea typeface="Microsoft YaHei" panose="020B0503020204020204" pitchFamily="34" charset="-122"/>
                <a:cs typeface="Arial" panose="020B0604020202020204" pitchFamily="34" charset="0"/>
              </a:rPr>
              <a:t> </a:t>
            </a: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(CCF-A/CCF-B)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B066438E-02E5-6D7E-594C-275C901803F7}"/>
              </a:ext>
            </a:extLst>
          </p:cNvPr>
          <p:cNvSpPr txBox="1"/>
          <p:nvPr/>
        </p:nvSpPr>
        <p:spPr>
          <a:xfrm>
            <a:off x="6006548" y="3962055"/>
            <a:ext cx="5900530"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Reviewers at top AI conferences (ICML/ICLR/NIPS/UAI), Reviewer at top Robotic conferences (ICRA/IROS), Program Committee at AAAI (CCF-A)</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2415BE39-5DB8-FA0C-4D33-872B1F15CA8A}"/>
              </a:ext>
            </a:extLst>
          </p:cNvPr>
          <p:cNvSpPr txBox="1"/>
          <p:nvPr/>
        </p:nvSpPr>
        <p:spPr>
          <a:xfrm>
            <a:off x="1635887" y="5377066"/>
            <a:ext cx="2892908" cy="338554"/>
          </a:xfrm>
          <a:prstGeom prst="rect">
            <a:avLst/>
          </a:prstGeom>
          <a:noFill/>
        </p:spPr>
        <p:txBody>
          <a:bodyPr wrap="none" rtlCol="0">
            <a:spAutoFit/>
          </a:bodyPr>
          <a:lstStyle/>
          <a:p>
            <a:r>
              <a:rPr kumimoji="1" lang="en-US" altLang="zh-CN" sz="1600" b="1" dirty="0" err="1">
                <a:latin typeface="Arial" panose="020B0604020202020204" pitchFamily="34" charset="0"/>
                <a:cs typeface="Arial" panose="020B0604020202020204" pitchFamily="34" charset="0"/>
              </a:rPr>
              <a:t>MobiSys</a:t>
            </a:r>
            <a:r>
              <a:rPr kumimoji="1" lang="en-US" altLang="zh-CN" sz="1600" b="1" dirty="0">
                <a:latin typeface="Arial" panose="020B0604020202020204" pitchFamily="34" charset="0"/>
                <a:cs typeface="Arial" panose="020B0604020202020204" pitchFamily="34" charset="0"/>
              </a:rPr>
              <a:t> 2024, Tokyo Japan</a:t>
            </a:r>
            <a:endParaRPr kumimoji="1" lang="zh-CN" altLang="en-US" sz="1600" b="1" dirty="0">
              <a:latin typeface="Arial" panose="020B0604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C077F979-8F88-8813-D8E0-26FAFB5A19A5}"/>
              </a:ext>
            </a:extLst>
          </p:cNvPr>
          <p:cNvPicPr>
            <a:picLocks noChangeAspect="1"/>
          </p:cNvPicPr>
          <p:nvPr/>
        </p:nvPicPr>
        <p:blipFill>
          <a:blip r:embed="rId4"/>
          <a:stretch>
            <a:fillRect/>
          </a:stretch>
        </p:blipFill>
        <p:spPr>
          <a:xfrm>
            <a:off x="10943949" y="6390005"/>
            <a:ext cx="1112216" cy="408360"/>
          </a:xfrm>
          <a:prstGeom prst="rect">
            <a:avLst/>
          </a:prstGeom>
        </p:spPr>
      </p:pic>
      <p:pic>
        <p:nvPicPr>
          <p:cNvPr id="21" name="图片 20">
            <a:extLst>
              <a:ext uri="{FF2B5EF4-FFF2-40B4-BE49-F238E27FC236}">
                <a16:creationId xmlns:a16="http://schemas.microsoft.com/office/drawing/2014/main" id="{394F82C1-50A3-5864-176C-AF00BE83FEEF}"/>
              </a:ext>
            </a:extLst>
          </p:cNvPr>
          <p:cNvPicPr>
            <a:picLocks noChangeAspect="1"/>
          </p:cNvPicPr>
          <p:nvPr/>
        </p:nvPicPr>
        <p:blipFill>
          <a:blip r:embed="rId4"/>
          <a:stretch>
            <a:fillRect/>
          </a:stretch>
        </p:blipFill>
        <p:spPr>
          <a:xfrm>
            <a:off x="75476" y="99391"/>
            <a:ext cx="2023288" cy="742868"/>
          </a:xfrm>
          <a:prstGeom prst="rect">
            <a:avLst/>
          </a:prstGeom>
        </p:spPr>
      </p:pic>
    </p:spTree>
    <p:extLst>
      <p:ext uri="{BB962C8B-B14F-4D97-AF65-F5344CB8AC3E}">
        <p14:creationId xmlns:p14="http://schemas.microsoft.com/office/powerpoint/2010/main" val="2440212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3E8A-9369-8F72-6456-B72777D1A61E}"/>
            </a:ext>
          </a:extLst>
        </p:cNvPr>
        <p:cNvGrpSpPr/>
        <p:nvPr/>
      </p:nvGrpSpPr>
      <p:grpSpPr>
        <a:xfrm>
          <a:off x="0" y="0"/>
          <a:ext cx="0" cy="0"/>
          <a:chOff x="0" y="0"/>
          <a:chExt cx="0" cy="0"/>
        </a:xfrm>
      </p:grpSpPr>
      <p:sp>
        <p:nvSpPr>
          <p:cNvPr id="41" name="矩形 40">
            <a:extLst>
              <a:ext uri="{FF2B5EF4-FFF2-40B4-BE49-F238E27FC236}">
                <a16:creationId xmlns:a16="http://schemas.microsoft.com/office/drawing/2014/main" id="{314C5E3E-3DF3-98CA-A277-7850ED316B72}"/>
              </a:ext>
            </a:extLst>
          </p:cNvPr>
          <p:cNvSpPr/>
          <p:nvPr/>
        </p:nvSpPr>
        <p:spPr>
          <a:xfrm>
            <a:off x="6798320" y="3588026"/>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460EB923-3458-1C17-2ACD-10BEE99E41BA}"/>
              </a:ext>
            </a:extLst>
          </p:cNvPr>
          <p:cNvSpPr/>
          <p:nvPr/>
        </p:nvSpPr>
        <p:spPr>
          <a:xfrm>
            <a:off x="219489" y="1062258"/>
            <a:ext cx="5876511" cy="4871404"/>
          </a:xfrm>
          <a:prstGeom prst="rect">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02B54D2D-7D25-15CE-CD5C-77BD9280E9F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9AD25F3-1317-8C5C-94E1-3EB2324BB324}"/>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0F67F1C6-A0B0-E881-AC0E-C2161E9A25DC}"/>
              </a:ext>
            </a:extLst>
          </p:cNvPr>
          <p:cNvSpPr txBox="1"/>
          <p:nvPr/>
        </p:nvSpPr>
        <p:spPr>
          <a:xfrm>
            <a:off x="2194016" y="862202"/>
            <a:ext cx="1927451" cy="400110"/>
          </a:xfrm>
          <a:prstGeom prst="rect">
            <a:avLst/>
          </a:prstGeom>
          <a:solidFill>
            <a:schemeClr val="bg1"/>
          </a:solid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提示语</a:t>
            </a:r>
            <a:r>
              <a:rPr kumimoji="1" lang="en-US" altLang="zh-CN" sz="2000" b="1" dirty="0">
                <a:latin typeface="Microsoft YaHei" panose="020B0503020204020204" pitchFamily="34" charset="-122"/>
                <a:ea typeface="Microsoft YaHei" panose="020B0503020204020204" pitchFamily="34" charset="-122"/>
              </a:rPr>
              <a:t>Prompt</a:t>
            </a:r>
            <a:endParaRPr kumimoji="1" lang="zh-CN" altLang="en-US" sz="2000" b="1"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C00B7156-4C47-12F6-B66A-CC232ED13735}"/>
              </a:ext>
            </a:extLst>
          </p:cNvPr>
          <p:cNvSpPr txBox="1"/>
          <p:nvPr/>
        </p:nvSpPr>
        <p:spPr>
          <a:xfrm>
            <a:off x="289061" y="1462367"/>
            <a:ext cx="5737363" cy="4111447"/>
          </a:xfrm>
          <a:prstGeom prst="rect">
            <a:avLst/>
          </a:prstGeom>
          <a:noFill/>
        </p:spPr>
        <p:txBody>
          <a:bodyPr wrap="square">
            <a:spAutoFit/>
          </a:bodyPr>
          <a:lstStyle/>
          <a:p>
            <a:pPr>
              <a:lnSpc>
                <a:spcPct val="150000"/>
              </a:lnSpc>
            </a:pPr>
            <a:r>
              <a:rPr lang="zh-CN" altLang="en-US" sz="1600" dirty="0">
                <a:latin typeface="Microsoft YaHei" panose="020B0503020204020204" pitchFamily="34" charset="-122"/>
                <a:ea typeface="Microsoft YaHei" panose="020B0503020204020204" pitchFamily="34" charset="-122"/>
              </a:rPr>
              <a:t>提示语（Prompt）是用户输入给AI系统的指令或信息，用于引导AI生成特定的输出或执行特定的任务。简单来说，提示语就是我们与AI“对话”时所使用的语言，它可以是一个简单的问题，一段详细的指令，也可以是一个复杂的任务描述。</a:t>
            </a: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提示语包含：指令、上下文和期望</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指令（</a:t>
            </a:r>
            <a:r>
              <a:rPr lang="en-US" altLang="zh-CN" sz="1600" b="1" dirty="0">
                <a:latin typeface="Microsoft YaHei" panose="020B0503020204020204" pitchFamily="34" charset="-122"/>
                <a:ea typeface="Microsoft YaHei" panose="020B0503020204020204" pitchFamily="34" charset="-122"/>
              </a:rPr>
              <a:t>Instruction</a:t>
            </a:r>
            <a:r>
              <a:rPr lang="zh-CN" altLang="en-US" sz="1600" b="1"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告诉</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你希望他执行什么任务</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上下文（</a:t>
            </a:r>
            <a:r>
              <a:rPr lang="en-US" altLang="zh-CN" sz="1600" b="1" dirty="0">
                <a:latin typeface="Microsoft YaHei" panose="020B0503020204020204" pitchFamily="34" charset="-122"/>
                <a:ea typeface="Microsoft YaHei" panose="020B0503020204020204" pitchFamily="34" charset="-122"/>
              </a:rPr>
              <a:t>Context</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：给</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提供背景信息</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期望（</a:t>
            </a:r>
            <a:r>
              <a:rPr lang="en-US" altLang="zh-CN" sz="1600" b="1" dirty="0">
                <a:latin typeface="Microsoft YaHei" panose="020B0503020204020204" pitchFamily="34" charset="-122"/>
                <a:ea typeface="Microsoft YaHei" panose="020B0503020204020204" pitchFamily="34" charset="-122"/>
              </a:rPr>
              <a:t>Expectation</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：明确或隐含表达对</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输出的要求和预期</a:t>
            </a:r>
          </a:p>
        </p:txBody>
      </p:sp>
      <p:sp>
        <p:nvSpPr>
          <p:cNvPr id="20" name="矩形 19">
            <a:extLst>
              <a:ext uri="{FF2B5EF4-FFF2-40B4-BE49-F238E27FC236}">
                <a16:creationId xmlns:a16="http://schemas.microsoft.com/office/drawing/2014/main" id="{31EF623A-F08C-B4BD-B6C8-F8B1FB63F5BB}"/>
              </a:ext>
            </a:extLst>
          </p:cNvPr>
          <p:cNvSpPr/>
          <p:nvPr/>
        </p:nvSpPr>
        <p:spPr>
          <a:xfrm>
            <a:off x="6927616" y="1462367"/>
            <a:ext cx="122242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用户</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输入提示语</a:t>
            </a:r>
          </a:p>
        </p:txBody>
      </p:sp>
      <p:sp>
        <p:nvSpPr>
          <p:cNvPr id="22" name="矩形 21">
            <a:extLst>
              <a:ext uri="{FF2B5EF4-FFF2-40B4-BE49-F238E27FC236}">
                <a16:creationId xmlns:a16="http://schemas.microsoft.com/office/drawing/2014/main" id="{D55B784E-531A-43A1-7AAB-2B6F32D6218A}"/>
              </a:ext>
            </a:extLst>
          </p:cNvPr>
          <p:cNvSpPr/>
          <p:nvPr/>
        </p:nvSpPr>
        <p:spPr>
          <a:xfrm>
            <a:off x="9534893" y="1468331"/>
            <a:ext cx="1537298"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600" b="1" dirty="0">
                <a:solidFill>
                  <a:schemeClr val="dk1"/>
                </a:solidFill>
                <a:latin typeface="Microsoft YaHei" panose="020B0503020204020204" pitchFamily="34" charset="-122"/>
                <a:ea typeface="Microsoft YaHei" panose="020B0503020204020204" pitchFamily="34" charset="-122"/>
              </a:rPr>
              <a:t>AI</a:t>
            </a:r>
            <a:r>
              <a:rPr kumimoji="1" lang="zh-CN" altLang="en-US" sz="1600" b="1" dirty="0">
                <a:solidFill>
                  <a:schemeClr val="dk1"/>
                </a:solidFill>
                <a:latin typeface="Microsoft YaHei" panose="020B0503020204020204" pitchFamily="34" charset="-122"/>
                <a:ea typeface="Microsoft YaHei" panose="020B0503020204020204" pitchFamily="34" charset="-122"/>
              </a:rPr>
              <a:t>模型</a:t>
            </a:r>
            <a:endParaRPr kumimoji="1" lang="en-US" altLang="zh-CN" sz="1600" b="1" dirty="0">
              <a:solidFill>
                <a:schemeClr val="dk1"/>
              </a:solidFill>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处理</a:t>
            </a:r>
            <a:r>
              <a:rPr kumimoji="1" lang="en-US" altLang="zh-CN" sz="1600" dirty="0">
                <a:latin typeface="Microsoft YaHei" panose="020B0503020204020204" pitchFamily="34" charset="-122"/>
                <a:ea typeface="Microsoft YaHei" panose="020B0503020204020204" pitchFamily="34" charset="-122"/>
              </a:rPr>
              <a:t>Prompt</a:t>
            </a:r>
            <a:endParaRPr kumimoji="1" lang="zh-CN" altLang="en-US" sz="1600" dirty="0">
              <a:solidFill>
                <a:schemeClr val="dk1"/>
              </a:solidFill>
              <a:latin typeface="Microsoft YaHei" panose="020B0503020204020204" pitchFamily="34" charset="-122"/>
              <a:ea typeface="Microsoft YaHei" panose="020B0503020204020204" pitchFamily="34" charset="-122"/>
            </a:endParaRPr>
          </a:p>
        </p:txBody>
      </p:sp>
      <p:cxnSp>
        <p:nvCxnSpPr>
          <p:cNvPr id="26" name="直线箭头连接符 25">
            <a:extLst>
              <a:ext uri="{FF2B5EF4-FFF2-40B4-BE49-F238E27FC236}">
                <a16:creationId xmlns:a16="http://schemas.microsoft.com/office/drawing/2014/main" id="{0115D54E-EF31-D675-7CE4-FF0D9FB8B244}"/>
              </a:ext>
            </a:extLst>
          </p:cNvPr>
          <p:cNvCxnSpPr>
            <a:cxnSpLocks/>
          </p:cNvCxnSpPr>
          <p:nvPr/>
        </p:nvCxnSpPr>
        <p:spPr>
          <a:xfrm>
            <a:off x="8179859" y="1790359"/>
            <a:ext cx="13418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74021FA-0568-CB44-BADD-0CAE05C328F4}"/>
              </a:ext>
            </a:extLst>
          </p:cNvPr>
          <p:cNvCxnSpPr/>
          <p:nvPr/>
        </p:nvCxnSpPr>
        <p:spPr>
          <a:xfrm flipH="1">
            <a:off x="7603435" y="2276060"/>
            <a:ext cx="2435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77D07AF0-F6B3-1775-51C9-E05154E1E4A5}"/>
              </a:ext>
            </a:extLst>
          </p:cNvPr>
          <p:cNvSpPr/>
          <p:nvPr/>
        </p:nvSpPr>
        <p:spPr>
          <a:xfrm>
            <a:off x="6967285" y="2454243"/>
            <a:ext cx="410490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生成输出</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根据提示语生成相应的回答或完成特定任务</a:t>
            </a:r>
          </a:p>
        </p:txBody>
      </p:sp>
      <p:sp>
        <p:nvSpPr>
          <p:cNvPr id="37" name="矩形 36">
            <a:extLst>
              <a:ext uri="{FF2B5EF4-FFF2-40B4-BE49-F238E27FC236}">
                <a16:creationId xmlns:a16="http://schemas.microsoft.com/office/drawing/2014/main" id="{454C2003-00BB-575C-6EF2-8EB920890CFE}"/>
              </a:ext>
            </a:extLst>
          </p:cNvPr>
          <p:cNvSpPr/>
          <p:nvPr/>
        </p:nvSpPr>
        <p:spPr>
          <a:xfrm>
            <a:off x="7295277" y="4120068"/>
            <a:ext cx="1351722" cy="655983"/>
          </a:xfrm>
          <a:prstGeom prst="rect">
            <a:avLst/>
          </a:prstGeom>
          <a:solidFill>
            <a:schemeClr val="accent2"/>
          </a:solidFill>
          <a:ln w="19050">
            <a:solidFill>
              <a:schemeClr val="accent2">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指令</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（任务描述）</a:t>
            </a:r>
          </a:p>
        </p:txBody>
      </p:sp>
      <p:sp>
        <p:nvSpPr>
          <p:cNvPr id="38" name="矩形 37">
            <a:extLst>
              <a:ext uri="{FF2B5EF4-FFF2-40B4-BE49-F238E27FC236}">
                <a16:creationId xmlns:a16="http://schemas.microsoft.com/office/drawing/2014/main" id="{B63D486E-6AA9-013E-34AA-01FDAE26230D}"/>
              </a:ext>
            </a:extLst>
          </p:cNvPr>
          <p:cNvSpPr/>
          <p:nvPr/>
        </p:nvSpPr>
        <p:spPr>
          <a:xfrm>
            <a:off x="9407364" y="4125336"/>
            <a:ext cx="1351722" cy="655983"/>
          </a:xfrm>
          <a:prstGeom prst="rect">
            <a:avLst/>
          </a:prstGeom>
          <a:solidFill>
            <a:schemeClr val="accent6"/>
          </a:solidFill>
          <a:ln w="19050">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上下文</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（背景信息）</a:t>
            </a:r>
          </a:p>
        </p:txBody>
      </p:sp>
      <p:sp>
        <p:nvSpPr>
          <p:cNvPr id="39" name="矩形 38">
            <a:extLst>
              <a:ext uri="{FF2B5EF4-FFF2-40B4-BE49-F238E27FC236}">
                <a16:creationId xmlns:a16="http://schemas.microsoft.com/office/drawing/2014/main" id="{70B4CE9A-63E9-5CBC-A455-CBC52E7A6833}"/>
              </a:ext>
            </a:extLst>
          </p:cNvPr>
          <p:cNvSpPr/>
          <p:nvPr/>
        </p:nvSpPr>
        <p:spPr>
          <a:xfrm>
            <a:off x="7295277" y="4954233"/>
            <a:ext cx="1351722" cy="655983"/>
          </a:xfrm>
          <a:prstGeom prst="rect">
            <a:avLst/>
          </a:prstGeom>
          <a:solidFill>
            <a:schemeClr val="tx2">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输入</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（具体数据）</a:t>
            </a:r>
          </a:p>
        </p:txBody>
      </p:sp>
      <p:sp>
        <p:nvSpPr>
          <p:cNvPr id="40" name="矩形 39">
            <a:extLst>
              <a:ext uri="{FF2B5EF4-FFF2-40B4-BE49-F238E27FC236}">
                <a16:creationId xmlns:a16="http://schemas.microsoft.com/office/drawing/2014/main" id="{7AACF95E-10C1-9BE9-CE31-6FD856074A6A}"/>
              </a:ext>
            </a:extLst>
          </p:cNvPr>
          <p:cNvSpPr/>
          <p:nvPr/>
        </p:nvSpPr>
        <p:spPr>
          <a:xfrm>
            <a:off x="9407364" y="4959501"/>
            <a:ext cx="1351722" cy="655983"/>
          </a:xfrm>
          <a:prstGeom prst="rect">
            <a:avLst/>
          </a:prstGeom>
          <a:solidFill>
            <a:schemeClr val="accent4">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输出格式</a:t>
            </a:r>
            <a:r>
              <a:rPr kumimoji="1" lang="zh-CN" altLang="en-US" sz="1600" dirty="0">
                <a:latin typeface="Microsoft YaHei" panose="020B0503020204020204" pitchFamily="34" charset="-122"/>
                <a:ea typeface="Microsoft YaHei" panose="020B0503020204020204" pitchFamily="34" charset="-122"/>
              </a:rPr>
              <a:t>（期望输出）</a:t>
            </a:r>
          </a:p>
        </p:txBody>
      </p:sp>
      <p:sp>
        <p:nvSpPr>
          <p:cNvPr id="42" name="文本框 41">
            <a:extLst>
              <a:ext uri="{FF2B5EF4-FFF2-40B4-BE49-F238E27FC236}">
                <a16:creationId xmlns:a16="http://schemas.microsoft.com/office/drawing/2014/main" id="{EE065757-56EA-A31A-BE09-E65F211639E8}"/>
              </a:ext>
            </a:extLst>
          </p:cNvPr>
          <p:cNvSpPr txBox="1"/>
          <p:nvPr/>
        </p:nvSpPr>
        <p:spPr>
          <a:xfrm>
            <a:off x="7857252" y="3652638"/>
            <a:ext cx="2216119" cy="369332"/>
          </a:xfrm>
          <a:prstGeom prst="rect">
            <a:avLst/>
          </a:prstGeom>
          <a:solidFill>
            <a:schemeClr val="bg1"/>
          </a:solid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提示语</a:t>
            </a:r>
            <a:r>
              <a:rPr kumimoji="1" lang="en-US" altLang="zh-CN" b="1" dirty="0">
                <a:latin typeface="Microsoft YaHei" panose="020B0503020204020204" pitchFamily="34" charset="-122"/>
                <a:ea typeface="Microsoft YaHei" panose="020B0503020204020204" pitchFamily="34" charset="-122"/>
              </a:rPr>
              <a:t>Prompt</a:t>
            </a:r>
            <a:r>
              <a:rPr kumimoji="1" lang="zh-CN" altLang="en-US" b="1" dirty="0">
                <a:latin typeface="Microsoft YaHei" panose="020B0503020204020204" pitchFamily="34" charset="-122"/>
                <a:ea typeface="Microsoft YaHei" panose="020B0503020204020204" pitchFamily="34" charset="-122"/>
              </a:rPr>
              <a:t>组成</a:t>
            </a:r>
          </a:p>
        </p:txBody>
      </p:sp>
      <p:sp>
        <p:nvSpPr>
          <p:cNvPr id="43" name="矩形 42">
            <a:extLst>
              <a:ext uri="{FF2B5EF4-FFF2-40B4-BE49-F238E27FC236}">
                <a16:creationId xmlns:a16="http://schemas.microsoft.com/office/drawing/2014/main" id="{606126CA-92FD-BF22-DFF1-B095DF8CFF08}"/>
              </a:ext>
            </a:extLst>
          </p:cNvPr>
          <p:cNvSpPr/>
          <p:nvPr/>
        </p:nvSpPr>
        <p:spPr>
          <a:xfrm>
            <a:off x="6798320" y="1062257"/>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59CD06E-F585-0588-E911-6BD501406F6F}"/>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924784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FAD61F-73AA-0387-5B4A-A9B2A6F8249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722B72A-9724-5A59-1419-C8701153DF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A8F5061-3D10-72B8-3C3D-AE9348D4DFB4}"/>
              </a:ext>
            </a:extLst>
          </p:cNvPr>
          <p:cNvSpPr txBox="1"/>
          <p:nvPr/>
        </p:nvSpPr>
        <p:spPr>
          <a:xfrm>
            <a:off x="455992" y="2419074"/>
            <a:ext cx="1780314" cy="707886"/>
          </a:xfrm>
          <a:prstGeom prst="rect">
            <a:avLst/>
          </a:prstGeom>
          <a:solidFill>
            <a:schemeClr val="tx2">
              <a:lumMod val="20000"/>
              <a:lumOff val="80000"/>
            </a:schemeClr>
          </a:solidFill>
          <a:ln>
            <a:noFill/>
          </a:ln>
        </p:spPr>
        <p:txBody>
          <a:bodyPr wrap="square" rtlCol="0">
            <a:spAutoFit/>
          </a:bodyPr>
          <a:lstStyle/>
          <a:p>
            <a:pPr algn="ctr"/>
            <a:r>
              <a:rPr kumimoji="1" lang="zh-CN" altLang="en-US" sz="2000" b="1" dirty="0">
                <a:latin typeface="Microsoft YaHei" panose="020B0503020204020204" pitchFamily="34" charset="-122"/>
                <a:ea typeface="Microsoft YaHei" panose="020B0503020204020204" pitchFamily="34" charset="-122"/>
              </a:rPr>
              <a:t>提示词</a:t>
            </a:r>
            <a:r>
              <a:rPr kumimoji="1" lang="en-US" altLang="zh-CN" sz="2000" b="1" dirty="0">
                <a:latin typeface="Microsoft YaHei" panose="020B0503020204020204" pitchFamily="34" charset="-122"/>
                <a:ea typeface="Microsoft YaHei" panose="020B0503020204020204" pitchFamily="34" charset="-122"/>
              </a:rPr>
              <a:t>Prompt</a:t>
            </a:r>
            <a:r>
              <a:rPr kumimoji="1" lang="zh-CN" altLang="en-US" sz="2000" b="1" dirty="0">
                <a:latin typeface="Microsoft YaHei" panose="020B0503020204020204" pitchFamily="34" charset="-122"/>
                <a:ea typeface="Microsoft YaHei" panose="020B0503020204020204" pitchFamily="34" charset="-122"/>
              </a:rPr>
              <a:t>设计</a:t>
            </a:r>
          </a:p>
        </p:txBody>
      </p:sp>
      <p:sp>
        <p:nvSpPr>
          <p:cNvPr id="5" name="矩形 4">
            <a:extLst>
              <a:ext uri="{FF2B5EF4-FFF2-40B4-BE49-F238E27FC236}">
                <a16:creationId xmlns:a16="http://schemas.microsoft.com/office/drawing/2014/main" id="{AC9C377F-D711-C241-3214-091BD5B0605F}"/>
              </a:ext>
            </a:extLst>
          </p:cNvPr>
          <p:cNvSpPr/>
          <p:nvPr/>
        </p:nvSpPr>
        <p:spPr>
          <a:xfrm>
            <a:off x="3828161" y="84054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指令驱动型</a:t>
            </a:r>
          </a:p>
        </p:txBody>
      </p:sp>
      <p:sp>
        <p:nvSpPr>
          <p:cNvPr id="6" name="矩形 5">
            <a:extLst>
              <a:ext uri="{FF2B5EF4-FFF2-40B4-BE49-F238E27FC236}">
                <a16:creationId xmlns:a16="http://schemas.microsoft.com/office/drawing/2014/main" id="{333F7883-326C-D278-BA33-0EC40B4225B4}"/>
              </a:ext>
            </a:extLst>
          </p:cNvPr>
          <p:cNvSpPr/>
          <p:nvPr/>
        </p:nvSpPr>
        <p:spPr>
          <a:xfrm>
            <a:off x="3828160" y="1927219"/>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需求导向型</a:t>
            </a:r>
          </a:p>
        </p:txBody>
      </p:sp>
      <p:sp>
        <p:nvSpPr>
          <p:cNvPr id="7" name="矩形 6">
            <a:extLst>
              <a:ext uri="{FF2B5EF4-FFF2-40B4-BE49-F238E27FC236}">
                <a16:creationId xmlns:a16="http://schemas.microsoft.com/office/drawing/2014/main" id="{4C2538E1-FCDB-6A9C-DCF9-A5BDC9E2EB0D}"/>
              </a:ext>
            </a:extLst>
          </p:cNvPr>
          <p:cNvSpPr/>
          <p:nvPr/>
        </p:nvSpPr>
        <p:spPr>
          <a:xfrm>
            <a:off x="3828159" y="3126960"/>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混合模式</a:t>
            </a:r>
          </a:p>
        </p:txBody>
      </p:sp>
      <p:sp>
        <p:nvSpPr>
          <p:cNvPr id="8" name="矩形 7">
            <a:extLst>
              <a:ext uri="{FF2B5EF4-FFF2-40B4-BE49-F238E27FC236}">
                <a16:creationId xmlns:a16="http://schemas.microsoft.com/office/drawing/2014/main" id="{E514B285-47C3-85EE-446A-D9FFCA735669}"/>
              </a:ext>
            </a:extLst>
          </p:cNvPr>
          <p:cNvSpPr/>
          <p:nvPr/>
        </p:nvSpPr>
        <p:spPr>
          <a:xfrm>
            <a:off x="3828159" y="432670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启发式提问</a:t>
            </a:r>
          </a:p>
        </p:txBody>
      </p:sp>
      <p:sp>
        <p:nvSpPr>
          <p:cNvPr id="9" name="矩形 8">
            <a:extLst>
              <a:ext uri="{FF2B5EF4-FFF2-40B4-BE49-F238E27FC236}">
                <a16:creationId xmlns:a16="http://schemas.microsoft.com/office/drawing/2014/main" id="{CA09025C-C011-BA1C-2DE8-7738D7D9758A}"/>
              </a:ext>
            </a:extLst>
          </p:cNvPr>
          <p:cNvSpPr/>
          <p:nvPr/>
        </p:nvSpPr>
        <p:spPr>
          <a:xfrm>
            <a:off x="7180962" y="85119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用</a:t>
            </a:r>
            <a:r>
              <a:rPr kumimoji="1" lang="en-US" altLang="zh-CN" sz="1600" dirty="0">
                <a:solidFill>
                  <a:schemeClr val="tx2"/>
                </a:solidFill>
                <a:latin typeface="Microsoft YaHei" panose="020B0503020204020204" pitchFamily="34" charset="-122"/>
                <a:ea typeface="Microsoft YaHei" panose="020B0503020204020204" pitchFamily="34" charset="-122"/>
              </a:rPr>
              <a:t>python</a:t>
            </a:r>
            <a:r>
              <a:rPr kumimoji="1" lang="zh-CN" altLang="en-US" sz="1600" dirty="0">
                <a:solidFill>
                  <a:schemeClr val="tx2"/>
                </a:solidFill>
                <a:latin typeface="Microsoft YaHei" panose="020B0503020204020204" pitchFamily="34" charset="-122"/>
                <a:ea typeface="Microsoft YaHei" panose="020B0503020204020204" pitchFamily="34" charset="-122"/>
              </a:rPr>
              <a:t>编写快速排序函数，输出包含注释</a:t>
            </a:r>
          </a:p>
        </p:txBody>
      </p:sp>
      <p:sp>
        <p:nvSpPr>
          <p:cNvPr id="10" name="矩形 9">
            <a:extLst>
              <a:ext uri="{FF2B5EF4-FFF2-40B4-BE49-F238E27FC236}">
                <a16:creationId xmlns:a16="http://schemas.microsoft.com/office/drawing/2014/main" id="{6B25138D-8C81-7E54-D4BE-728AF0F14490}"/>
              </a:ext>
            </a:extLst>
          </p:cNvPr>
          <p:cNvSpPr/>
          <p:nvPr/>
        </p:nvSpPr>
        <p:spPr>
          <a:xfrm>
            <a:off x="7180962" y="1920173"/>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我需要优化用户登陆流程，情分析当前瓶颈并给出三种方案</a:t>
            </a:r>
          </a:p>
        </p:txBody>
      </p:sp>
      <p:sp>
        <p:nvSpPr>
          <p:cNvPr id="11" name="矩形 10">
            <a:extLst>
              <a:ext uri="{FF2B5EF4-FFF2-40B4-BE49-F238E27FC236}">
                <a16:creationId xmlns:a16="http://schemas.microsoft.com/office/drawing/2014/main" id="{F8BB07B5-45AB-10C5-EEB7-0A9078692700}"/>
              </a:ext>
            </a:extLst>
          </p:cNvPr>
          <p:cNvSpPr/>
          <p:nvPr/>
        </p:nvSpPr>
        <p:spPr>
          <a:xfrm>
            <a:off x="7180962" y="312491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设计一个重庆三日游计划，要求包含洪崖洞和来福士，预算在</a:t>
            </a:r>
            <a:r>
              <a:rPr kumimoji="1" lang="en-US" altLang="zh-CN" sz="1600" dirty="0">
                <a:solidFill>
                  <a:schemeClr val="tx2"/>
                </a:solidFill>
                <a:latin typeface="Microsoft YaHei" panose="020B0503020204020204" pitchFamily="34" charset="-122"/>
                <a:ea typeface="Microsoft YaHei" panose="020B0503020204020204" pitchFamily="34" charset="-122"/>
              </a:rPr>
              <a:t>1000</a:t>
            </a:r>
            <a:r>
              <a:rPr kumimoji="1" lang="zh-CN" altLang="en-US" sz="1600" dirty="0">
                <a:solidFill>
                  <a:schemeClr val="tx2"/>
                </a:solidFill>
                <a:latin typeface="Microsoft YaHei" panose="020B0503020204020204" pitchFamily="34" charset="-122"/>
                <a:ea typeface="Microsoft YaHei" panose="020B0503020204020204" pitchFamily="34" charset="-122"/>
              </a:rPr>
              <a:t>以内</a:t>
            </a:r>
          </a:p>
        </p:txBody>
      </p:sp>
      <p:sp>
        <p:nvSpPr>
          <p:cNvPr id="12" name="矩形 11">
            <a:extLst>
              <a:ext uri="{FF2B5EF4-FFF2-40B4-BE49-F238E27FC236}">
                <a16:creationId xmlns:a16="http://schemas.microsoft.com/office/drawing/2014/main" id="{480F7581-F738-0E07-E05B-0606F3492F5F}"/>
              </a:ext>
            </a:extLst>
          </p:cNvPr>
          <p:cNvSpPr/>
          <p:nvPr/>
        </p:nvSpPr>
        <p:spPr>
          <a:xfrm>
            <a:off x="7180962" y="4326701"/>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为什么选择梯度下降法优化神经网络，请对比其他算法</a:t>
            </a:r>
          </a:p>
        </p:txBody>
      </p:sp>
      <p:cxnSp>
        <p:nvCxnSpPr>
          <p:cNvPr id="14" name="肘形连接符 13">
            <a:extLst>
              <a:ext uri="{FF2B5EF4-FFF2-40B4-BE49-F238E27FC236}">
                <a16:creationId xmlns:a16="http://schemas.microsoft.com/office/drawing/2014/main" id="{90A24D9B-62DF-1BF4-CB7F-9E230CDC7B3F}"/>
              </a:ext>
            </a:extLst>
          </p:cNvPr>
          <p:cNvCxnSpPr>
            <a:cxnSpLocks/>
            <a:stCxn id="4" idx="3"/>
            <a:endCxn id="5" idx="1"/>
          </p:cNvCxnSpPr>
          <p:nvPr/>
        </p:nvCxnSpPr>
        <p:spPr>
          <a:xfrm flipV="1">
            <a:off x="2236306" y="1155199"/>
            <a:ext cx="1591855" cy="1617818"/>
          </a:xfrm>
          <a:prstGeom prst="bent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肘形连接符 16">
            <a:extLst>
              <a:ext uri="{FF2B5EF4-FFF2-40B4-BE49-F238E27FC236}">
                <a16:creationId xmlns:a16="http://schemas.microsoft.com/office/drawing/2014/main" id="{21A02AF9-3D6B-34D2-59F8-B0307E9E4448}"/>
              </a:ext>
            </a:extLst>
          </p:cNvPr>
          <p:cNvCxnSpPr>
            <a:stCxn id="4" idx="3"/>
            <a:endCxn id="6" idx="1"/>
          </p:cNvCxnSpPr>
          <p:nvPr/>
        </p:nvCxnSpPr>
        <p:spPr>
          <a:xfrm flipV="1">
            <a:off x="2236306" y="2241877"/>
            <a:ext cx="1591854" cy="531140"/>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9" name="肘形连接符 18">
            <a:extLst>
              <a:ext uri="{FF2B5EF4-FFF2-40B4-BE49-F238E27FC236}">
                <a16:creationId xmlns:a16="http://schemas.microsoft.com/office/drawing/2014/main" id="{C4F510FF-EF16-EDFA-F3A7-35FC3DAF2B1C}"/>
              </a:ext>
            </a:extLst>
          </p:cNvPr>
          <p:cNvCxnSpPr>
            <a:stCxn id="4" idx="3"/>
            <a:endCxn id="7" idx="1"/>
          </p:cNvCxnSpPr>
          <p:nvPr/>
        </p:nvCxnSpPr>
        <p:spPr>
          <a:xfrm>
            <a:off x="2236306" y="2773017"/>
            <a:ext cx="1591853" cy="668601"/>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1" name="肘形连接符 20">
            <a:extLst>
              <a:ext uri="{FF2B5EF4-FFF2-40B4-BE49-F238E27FC236}">
                <a16:creationId xmlns:a16="http://schemas.microsoft.com/office/drawing/2014/main" id="{D1692548-FABD-912E-4D83-94840F5104D3}"/>
              </a:ext>
            </a:extLst>
          </p:cNvPr>
          <p:cNvCxnSpPr>
            <a:stCxn id="4" idx="3"/>
            <a:endCxn id="8" idx="1"/>
          </p:cNvCxnSpPr>
          <p:nvPr/>
        </p:nvCxnSpPr>
        <p:spPr>
          <a:xfrm>
            <a:off x="2236306" y="2773017"/>
            <a:ext cx="1591853" cy="1868342"/>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3" name="直线箭头连接符 22">
            <a:extLst>
              <a:ext uri="{FF2B5EF4-FFF2-40B4-BE49-F238E27FC236}">
                <a16:creationId xmlns:a16="http://schemas.microsoft.com/office/drawing/2014/main" id="{4337306A-000A-F20E-2DB1-3BC831D81E5D}"/>
              </a:ext>
            </a:extLst>
          </p:cNvPr>
          <p:cNvCxnSpPr>
            <a:stCxn id="5" idx="3"/>
            <a:endCxn id="9" idx="1"/>
          </p:cNvCxnSpPr>
          <p:nvPr/>
        </p:nvCxnSpPr>
        <p:spPr>
          <a:xfrm>
            <a:off x="5425552" y="1155199"/>
            <a:ext cx="1755410" cy="1065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52BCD24-3638-DF97-5B30-15F56ED292F1}"/>
              </a:ext>
            </a:extLst>
          </p:cNvPr>
          <p:cNvCxnSpPr>
            <a:stCxn id="6" idx="3"/>
            <a:endCxn id="10" idx="1"/>
          </p:cNvCxnSpPr>
          <p:nvPr/>
        </p:nvCxnSpPr>
        <p:spPr>
          <a:xfrm flipV="1">
            <a:off x="5425551" y="2234831"/>
            <a:ext cx="1755411" cy="70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1644E54-B119-734A-905F-286356C2FD66}"/>
              </a:ext>
            </a:extLst>
          </p:cNvPr>
          <p:cNvCxnSpPr>
            <a:stCxn id="7" idx="3"/>
            <a:endCxn id="11" idx="1"/>
          </p:cNvCxnSpPr>
          <p:nvPr/>
        </p:nvCxnSpPr>
        <p:spPr>
          <a:xfrm flipV="1">
            <a:off x="5425550" y="3439573"/>
            <a:ext cx="1755412" cy="20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18A6BB38-D14D-860F-4BC1-2F71E09490C8}"/>
              </a:ext>
            </a:extLst>
          </p:cNvPr>
          <p:cNvCxnSpPr>
            <a:stCxn id="8" idx="3"/>
            <a:endCxn id="12" idx="1"/>
          </p:cNvCxnSpPr>
          <p:nvPr/>
        </p:nvCxnSpPr>
        <p:spPr>
          <a:xfrm>
            <a:off x="5425550" y="4641359"/>
            <a:ext cx="1755412"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EFAD0D4-9D59-99C4-D66B-A20B3DC0716F}"/>
              </a:ext>
            </a:extLst>
          </p:cNvPr>
          <p:cNvSpPr txBox="1"/>
          <p:nvPr/>
        </p:nvSpPr>
        <p:spPr>
          <a:xfrm>
            <a:off x="5441482" y="812021"/>
            <a:ext cx="1723549"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简单任务，需快速执行</a:t>
            </a:r>
          </a:p>
        </p:txBody>
      </p:sp>
      <p:sp>
        <p:nvSpPr>
          <p:cNvPr id="31" name="文本框 30">
            <a:extLst>
              <a:ext uri="{FF2B5EF4-FFF2-40B4-BE49-F238E27FC236}">
                <a16:creationId xmlns:a16="http://schemas.microsoft.com/office/drawing/2014/main" id="{6BCCE845-9EBE-9720-5D05-40B579645673}"/>
              </a:ext>
            </a:extLst>
          </p:cNvPr>
          <p:cNvSpPr txBox="1"/>
          <p:nvPr/>
        </p:nvSpPr>
        <p:spPr>
          <a:xfrm>
            <a:off x="5507329" y="174827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复杂问题，需模型自主推理</a:t>
            </a:r>
          </a:p>
        </p:txBody>
      </p:sp>
      <p:sp>
        <p:nvSpPr>
          <p:cNvPr id="32" name="文本框 31">
            <a:extLst>
              <a:ext uri="{FF2B5EF4-FFF2-40B4-BE49-F238E27FC236}">
                <a16:creationId xmlns:a16="http://schemas.microsoft.com/office/drawing/2014/main" id="{590A4E2E-B860-01DA-FF22-4D31888CB1D9}"/>
              </a:ext>
            </a:extLst>
          </p:cNvPr>
          <p:cNvSpPr txBox="1"/>
          <p:nvPr/>
        </p:nvSpPr>
        <p:spPr>
          <a:xfrm>
            <a:off x="5441482" y="3092976"/>
            <a:ext cx="1591855" cy="276999"/>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平衡灵活性和可控性</a:t>
            </a:r>
          </a:p>
        </p:txBody>
      </p:sp>
      <p:sp>
        <p:nvSpPr>
          <p:cNvPr id="33" name="文本框 32">
            <a:extLst>
              <a:ext uri="{FF2B5EF4-FFF2-40B4-BE49-F238E27FC236}">
                <a16:creationId xmlns:a16="http://schemas.microsoft.com/office/drawing/2014/main" id="{D798EF2B-B6CD-9577-FE68-4458C0FE5019}"/>
              </a:ext>
            </a:extLst>
          </p:cNvPr>
          <p:cNvSpPr txBox="1"/>
          <p:nvPr/>
        </p:nvSpPr>
        <p:spPr>
          <a:xfrm>
            <a:off x="5451007" y="417954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探索性问题，需模型解释逻辑</a:t>
            </a:r>
          </a:p>
        </p:txBody>
      </p:sp>
      <p:sp>
        <p:nvSpPr>
          <p:cNvPr id="34" name="圆角矩形 33">
            <a:extLst>
              <a:ext uri="{FF2B5EF4-FFF2-40B4-BE49-F238E27FC236}">
                <a16:creationId xmlns:a16="http://schemas.microsoft.com/office/drawing/2014/main" id="{F7818E46-096E-FCDC-01E3-C8AE05947E00}"/>
              </a:ext>
            </a:extLst>
          </p:cNvPr>
          <p:cNvSpPr/>
          <p:nvPr/>
        </p:nvSpPr>
        <p:spPr>
          <a:xfrm>
            <a:off x="522376" y="5441490"/>
            <a:ext cx="1517375"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简洁明确</a:t>
            </a:r>
          </a:p>
        </p:txBody>
      </p:sp>
      <p:sp>
        <p:nvSpPr>
          <p:cNvPr id="35" name="圆角矩形 34">
            <a:extLst>
              <a:ext uri="{FF2B5EF4-FFF2-40B4-BE49-F238E27FC236}">
                <a16:creationId xmlns:a16="http://schemas.microsoft.com/office/drawing/2014/main" id="{F434271F-31CF-5D16-5861-0285D6D48F81}"/>
              </a:ext>
            </a:extLst>
          </p:cNvPr>
          <p:cNvSpPr/>
          <p:nvPr/>
        </p:nvSpPr>
        <p:spPr>
          <a:xfrm>
            <a:off x="2404185" y="5441490"/>
            <a:ext cx="1517376"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考虑受众</a:t>
            </a:r>
          </a:p>
        </p:txBody>
      </p:sp>
      <p:sp>
        <p:nvSpPr>
          <p:cNvPr id="36" name="圆角矩形 35">
            <a:extLst>
              <a:ext uri="{FF2B5EF4-FFF2-40B4-BE49-F238E27FC236}">
                <a16:creationId xmlns:a16="http://schemas.microsoft.com/office/drawing/2014/main" id="{EB998F68-BE1F-32E5-CD99-8261751A0E32}"/>
              </a:ext>
            </a:extLst>
          </p:cNvPr>
          <p:cNvSpPr/>
          <p:nvPr/>
        </p:nvSpPr>
        <p:spPr>
          <a:xfrm>
            <a:off x="4285995" y="5441490"/>
            <a:ext cx="1600132"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分解复杂任务</a:t>
            </a:r>
          </a:p>
        </p:txBody>
      </p:sp>
      <p:sp>
        <p:nvSpPr>
          <p:cNvPr id="37" name="圆角矩形 36">
            <a:extLst>
              <a:ext uri="{FF2B5EF4-FFF2-40B4-BE49-F238E27FC236}">
                <a16:creationId xmlns:a16="http://schemas.microsoft.com/office/drawing/2014/main" id="{7C194834-FC34-CE4B-58F7-F025B8EAE905}"/>
              </a:ext>
            </a:extLst>
          </p:cNvPr>
          <p:cNvSpPr/>
          <p:nvPr/>
        </p:nvSpPr>
        <p:spPr>
          <a:xfrm>
            <a:off x="6323586" y="5441490"/>
            <a:ext cx="1682889"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用肯定性指令</a:t>
            </a:r>
          </a:p>
        </p:txBody>
      </p:sp>
      <p:sp>
        <p:nvSpPr>
          <p:cNvPr id="38" name="圆角矩形 37">
            <a:extLst>
              <a:ext uri="{FF2B5EF4-FFF2-40B4-BE49-F238E27FC236}">
                <a16:creationId xmlns:a16="http://schemas.microsoft.com/office/drawing/2014/main" id="{7A11C02E-EF1F-F5B0-09B8-F94DB1A32BDA}"/>
              </a:ext>
            </a:extLst>
          </p:cNvPr>
          <p:cNvSpPr/>
          <p:nvPr/>
        </p:nvSpPr>
        <p:spPr>
          <a:xfrm>
            <a:off x="1822810" y="6120664"/>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示例驱动</a:t>
            </a:r>
          </a:p>
        </p:txBody>
      </p:sp>
      <p:sp>
        <p:nvSpPr>
          <p:cNvPr id="39" name="圆角矩形 38">
            <a:extLst>
              <a:ext uri="{FF2B5EF4-FFF2-40B4-BE49-F238E27FC236}">
                <a16:creationId xmlns:a16="http://schemas.microsoft.com/office/drawing/2014/main" id="{4AE451B0-CC01-7F5E-9430-1CA9F43A157B}"/>
              </a:ext>
            </a:extLst>
          </p:cNvPr>
          <p:cNvSpPr/>
          <p:nvPr/>
        </p:nvSpPr>
        <p:spPr>
          <a:xfrm>
            <a:off x="3681426"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明确角色</a:t>
            </a:r>
          </a:p>
        </p:txBody>
      </p:sp>
      <p:sp>
        <p:nvSpPr>
          <p:cNvPr id="40" name="圆角矩形 39">
            <a:extLst>
              <a:ext uri="{FF2B5EF4-FFF2-40B4-BE49-F238E27FC236}">
                <a16:creationId xmlns:a16="http://schemas.microsoft.com/office/drawing/2014/main" id="{9CDF4EC1-0B7B-C62F-88BE-93A121EBD0A9}"/>
              </a:ext>
            </a:extLst>
          </p:cNvPr>
          <p:cNvSpPr/>
          <p:nvPr/>
        </p:nvSpPr>
        <p:spPr>
          <a:xfrm>
            <a:off x="5626872"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遵守规则</a:t>
            </a:r>
          </a:p>
        </p:txBody>
      </p:sp>
      <p:sp>
        <p:nvSpPr>
          <p:cNvPr id="41" name="圆角矩形 40">
            <a:extLst>
              <a:ext uri="{FF2B5EF4-FFF2-40B4-BE49-F238E27FC236}">
                <a16:creationId xmlns:a16="http://schemas.microsoft.com/office/drawing/2014/main" id="{9D3239B0-05FD-36E6-C252-9A7CF0C8DFD4}"/>
              </a:ext>
            </a:extLst>
          </p:cNvPr>
          <p:cNvSpPr/>
          <p:nvPr/>
        </p:nvSpPr>
        <p:spPr>
          <a:xfrm>
            <a:off x="7683584" y="6110399"/>
            <a:ext cx="1600132"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自然语言回答</a:t>
            </a:r>
          </a:p>
        </p:txBody>
      </p:sp>
      <p:sp>
        <p:nvSpPr>
          <p:cNvPr id="42" name="文本框 41">
            <a:extLst>
              <a:ext uri="{FF2B5EF4-FFF2-40B4-BE49-F238E27FC236}">
                <a16:creationId xmlns:a16="http://schemas.microsoft.com/office/drawing/2014/main" id="{B23901DE-B29C-EDDE-5B7C-CB081D3FD0FB}"/>
              </a:ext>
            </a:extLst>
          </p:cNvPr>
          <p:cNvSpPr txBox="1"/>
          <p:nvPr/>
        </p:nvSpPr>
        <p:spPr>
          <a:xfrm>
            <a:off x="9988185" y="5494646"/>
            <a:ext cx="1780314" cy="64633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kumimoji="1" b="1">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提示词</a:t>
            </a:r>
            <a:r>
              <a:rPr lang="en-US" altLang="zh-CN" dirty="0">
                <a:solidFill>
                  <a:schemeClr val="tx1"/>
                </a:solidFill>
              </a:rPr>
              <a:t>Prompt</a:t>
            </a:r>
            <a:r>
              <a:rPr lang="zh-CN" altLang="en-US" dirty="0">
                <a:solidFill>
                  <a:schemeClr val="tx1"/>
                </a:solidFill>
              </a:rPr>
              <a:t>技巧</a:t>
            </a:r>
          </a:p>
        </p:txBody>
      </p:sp>
      <p:pic>
        <p:nvPicPr>
          <p:cNvPr id="13" name="图片 12">
            <a:extLst>
              <a:ext uri="{FF2B5EF4-FFF2-40B4-BE49-F238E27FC236}">
                <a16:creationId xmlns:a16="http://schemas.microsoft.com/office/drawing/2014/main" id="{DCBFEB08-B90A-8BB2-CBB1-5A06E77A4E0D}"/>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531759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1482-EBCA-60CF-1490-225074F74D9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6DE4BF8-0ADA-91E4-0644-C73C35BCAE3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8C9A5FE0-F2FE-F2B8-D898-0DE266A720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3D5B30B-9B9E-29C3-4291-E73C60A2E61D}"/>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开放式文本生成任务</a:t>
            </a:r>
          </a:p>
        </p:txBody>
      </p:sp>
      <p:pic>
        <p:nvPicPr>
          <p:cNvPr id="7" name="图片 6">
            <a:extLst>
              <a:ext uri="{FF2B5EF4-FFF2-40B4-BE49-F238E27FC236}">
                <a16:creationId xmlns:a16="http://schemas.microsoft.com/office/drawing/2014/main" id="{A17818AD-C8AE-AD65-C60E-890F6F720C70}"/>
              </a:ext>
            </a:extLst>
          </p:cNvPr>
          <p:cNvPicPr>
            <a:picLocks noChangeAspect="1"/>
          </p:cNvPicPr>
          <p:nvPr/>
        </p:nvPicPr>
        <p:blipFill>
          <a:blip r:embed="rId2"/>
          <a:stretch>
            <a:fillRect/>
          </a:stretch>
        </p:blipFill>
        <p:spPr>
          <a:xfrm>
            <a:off x="733750" y="1467921"/>
            <a:ext cx="4565099" cy="5059555"/>
          </a:xfrm>
          <a:prstGeom prst="rect">
            <a:avLst/>
          </a:prstGeom>
        </p:spPr>
      </p:pic>
      <p:pic>
        <p:nvPicPr>
          <p:cNvPr id="9" name="图片 8">
            <a:extLst>
              <a:ext uri="{FF2B5EF4-FFF2-40B4-BE49-F238E27FC236}">
                <a16:creationId xmlns:a16="http://schemas.microsoft.com/office/drawing/2014/main" id="{D435F179-3E37-761C-4EB6-17BB48AF6370}"/>
              </a:ext>
            </a:extLst>
          </p:cNvPr>
          <p:cNvPicPr>
            <a:picLocks noChangeAspect="1"/>
          </p:cNvPicPr>
          <p:nvPr/>
        </p:nvPicPr>
        <p:blipFill>
          <a:blip r:embed="rId3"/>
          <a:stretch>
            <a:fillRect/>
          </a:stretch>
        </p:blipFill>
        <p:spPr>
          <a:xfrm>
            <a:off x="6783327" y="1423840"/>
            <a:ext cx="4418072" cy="5198379"/>
          </a:xfrm>
          <a:prstGeom prst="rect">
            <a:avLst/>
          </a:prstGeom>
        </p:spPr>
      </p:pic>
      <p:sp>
        <p:nvSpPr>
          <p:cNvPr id="10" name="文本框 9">
            <a:extLst>
              <a:ext uri="{FF2B5EF4-FFF2-40B4-BE49-F238E27FC236}">
                <a16:creationId xmlns:a16="http://schemas.microsoft.com/office/drawing/2014/main" id="{83253F11-488E-4B8C-475E-913900664118}"/>
              </a:ext>
            </a:extLst>
          </p:cNvPr>
          <p:cNvSpPr txBox="1"/>
          <p:nvPr/>
        </p:nvSpPr>
        <p:spPr>
          <a:xfrm>
            <a:off x="5408674" y="3265458"/>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9459246D-ABF2-2D7B-ACED-FB85667333AC}"/>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9289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1BB9B-CC7D-0F8F-E135-4CDF9443010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1956E98-277A-FCFF-6FCB-E847CC3777A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9BCF09C-88D6-46DB-C935-48FE20CA8948}"/>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1D5D65F5-6330-ED04-A61A-403B6332F842}"/>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规范式文本生成任务</a:t>
            </a:r>
          </a:p>
        </p:txBody>
      </p:sp>
      <p:pic>
        <p:nvPicPr>
          <p:cNvPr id="6" name="图片 5">
            <a:extLst>
              <a:ext uri="{FF2B5EF4-FFF2-40B4-BE49-F238E27FC236}">
                <a16:creationId xmlns:a16="http://schemas.microsoft.com/office/drawing/2014/main" id="{C988CF41-2E23-1B9B-E9F3-933B9842D6D2}"/>
              </a:ext>
            </a:extLst>
          </p:cNvPr>
          <p:cNvPicPr>
            <a:picLocks noChangeAspect="1"/>
          </p:cNvPicPr>
          <p:nvPr/>
        </p:nvPicPr>
        <p:blipFill>
          <a:blip r:embed="rId2"/>
          <a:stretch>
            <a:fillRect/>
          </a:stretch>
        </p:blipFill>
        <p:spPr>
          <a:xfrm>
            <a:off x="-85289" y="1812062"/>
            <a:ext cx="5009568" cy="3233876"/>
          </a:xfrm>
          <a:prstGeom prst="rect">
            <a:avLst/>
          </a:prstGeom>
        </p:spPr>
      </p:pic>
      <p:pic>
        <p:nvPicPr>
          <p:cNvPr id="11" name="图片 10">
            <a:extLst>
              <a:ext uri="{FF2B5EF4-FFF2-40B4-BE49-F238E27FC236}">
                <a16:creationId xmlns:a16="http://schemas.microsoft.com/office/drawing/2014/main" id="{210F6CC6-3369-21EA-0641-B00A22FF6F16}"/>
              </a:ext>
            </a:extLst>
          </p:cNvPr>
          <p:cNvPicPr>
            <a:picLocks noChangeAspect="1"/>
          </p:cNvPicPr>
          <p:nvPr/>
        </p:nvPicPr>
        <p:blipFill>
          <a:blip r:embed="rId3"/>
          <a:stretch>
            <a:fillRect/>
          </a:stretch>
        </p:blipFill>
        <p:spPr>
          <a:xfrm>
            <a:off x="4924279" y="1194905"/>
            <a:ext cx="4457700" cy="53848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BDF98F10-8F70-F879-02A9-F4FE19C38600}"/>
              </a:ext>
            </a:extLst>
          </p:cNvPr>
          <p:cNvPicPr>
            <a:picLocks noChangeAspect="1"/>
          </p:cNvPicPr>
          <p:nvPr/>
        </p:nvPicPr>
        <p:blipFill>
          <a:blip r:embed="rId4"/>
          <a:stretch>
            <a:fillRect/>
          </a:stretch>
        </p:blipFill>
        <p:spPr>
          <a:xfrm>
            <a:off x="7756897" y="2007429"/>
            <a:ext cx="4353899" cy="4572276"/>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319A6113-615B-0022-558D-319392FAFC41}"/>
              </a:ext>
            </a:extLst>
          </p:cNvPr>
          <p:cNvSpPr txBox="1"/>
          <p:nvPr/>
        </p:nvSpPr>
        <p:spPr>
          <a:xfrm>
            <a:off x="8681580" y="794795"/>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5481D24-1458-18EC-0A89-F5EAF6E8062E}"/>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2160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317CD6A-E196-1036-B6A2-17C2A5865ED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34ABA1A-D0AD-4123-6217-CFB5D55F5AC3}"/>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02070C9-E0AA-B0CE-4E30-5C5F30370DC5}"/>
              </a:ext>
            </a:extLst>
          </p:cNvPr>
          <p:cNvPicPr>
            <a:picLocks noChangeAspect="1"/>
          </p:cNvPicPr>
          <p:nvPr/>
        </p:nvPicPr>
        <p:blipFill>
          <a:blip r:embed="rId2"/>
          <a:stretch>
            <a:fillRect/>
          </a:stretch>
        </p:blipFill>
        <p:spPr>
          <a:xfrm>
            <a:off x="0" y="1670703"/>
            <a:ext cx="6416094" cy="3961036"/>
          </a:xfrm>
          <a:prstGeom prst="rect">
            <a:avLst/>
          </a:prstGeom>
        </p:spPr>
      </p:pic>
      <p:sp>
        <p:nvSpPr>
          <p:cNvPr id="11" name="文本框 10">
            <a:extLst>
              <a:ext uri="{FF2B5EF4-FFF2-40B4-BE49-F238E27FC236}">
                <a16:creationId xmlns:a16="http://schemas.microsoft.com/office/drawing/2014/main" id="{7B371D8F-F66D-FD92-AD0F-09839A3B6F4C}"/>
              </a:ext>
            </a:extLst>
          </p:cNvPr>
          <p:cNvSpPr txBox="1"/>
          <p:nvPr/>
        </p:nvSpPr>
        <p:spPr>
          <a:xfrm>
            <a:off x="2186953" y="924339"/>
            <a:ext cx="7463942" cy="369332"/>
          </a:xfrm>
          <a:prstGeom prst="rect">
            <a:avLst/>
          </a:prstGeom>
          <a:noFill/>
        </p:spPr>
        <p:txBody>
          <a:bodyPr wrap="square">
            <a:spAutoFit/>
          </a:bodyPr>
          <a:lstStyle/>
          <a:p>
            <a:r>
              <a:rPr lang="zh-CN" altLang="en-US" b="1" dirty="0">
                <a:latin typeface="Microsoft YaHei" panose="020B0503020204020204" pitchFamily="34" charset="-122"/>
                <a:ea typeface="Microsoft YaHei" panose="020B0503020204020204" pitchFamily="34" charset="-122"/>
              </a:rPr>
              <a:t>“请模仿李白的《望庐山瀑布》做一首诗，题目是《看重庆洪崖洞》”</a:t>
            </a:r>
          </a:p>
        </p:txBody>
      </p:sp>
      <p:pic>
        <p:nvPicPr>
          <p:cNvPr id="12" name="图片 11">
            <a:extLst>
              <a:ext uri="{FF2B5EF4-FFF2-40B4-BE49-F238E27FC236}">
                <a16:creationId xmlns:a16="http://schemas.microsoft.com/office/drawing/2014/main" id="{CAEBD8AB-6EE5-15D7-78AF-BBB1BB9468A9}"/>
              </a:ext>
            </a:extLst>
          </p:cNvPr>
          <p:cNvPicPr>
            <a:picLocks noChangeAspect="1"/>
          </p:cNvPicPr>
          <p:nvPr/>
        </p:nvPicPr>
        <p:blipFill>
          <a:blip r:embed="rId3"/>
          <a:stretch>
            <a:fillRect/>
          </a:stretch>
        </p:blipFill>
        <p:spPr>
          <a:xfrm>
            <a:off x="6344165" y="2404229"/>
            <a:ext cx="5847835" cy="2242175"/>
          </a:xfrm>
          <a:prstGeom prst="rect">
            <a:avLst/>
          </a:prstGeom>
        </p:spPr>
      </p:pic>
      <p:sp>
        <p:nvSpPr>
          <p:cNvPr id="13" name="文本框 12">
            <a:extLst>
              <a:ext uri="{FF2B5EF4-FFF2-40B4-BE49-F238E27FC236}">
                <a16:creationId xmlns:a16="http://schemas.microsoft.com/office/drawing/2014/main" id="{51315A17-4698-39F9-B367-A8725EE3F350}"/>
              </a:ext>
            </a:extLst>
          </p:cNvPr>
          <p:cNvSpPr txBox="1"/>
          <p:nvPr/>
        </p:nvSpPr>
        <p:spPr>
          <a:xfrm>
            <a:off x="1679713" y="5748995"/>
            <a:ext cx="2609817"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Chain of Thought (</a:t>
            </a:r>
            <a:r>
              <a:rPr kumimoji="1" lang="en-US" altLang="zh-CN" sz="1600" b="1" dirty="0" err="1">
                <a:latin typeface="Microsoft YaHei" panose="020B0503020204020204" pitchFamily="34" charset="-122"/>
                <a:ea typeface="Microsoft YaHei" panose="020B0503020204020204" pitchFamily="34" charset="-122"/>
              </a:rPr>
              <a:t>CoT</a:t>
            </a:r>
            <a:r>
              <a:rPr kumimoji="1" lang="en-US" altLang="zh-CN" sz="1600" b="1" dirty="0">
                <a:latin typeface="Microsoft YaHei" panose="020B0503020204020204" pitchFamily="34" charset="-122"/>
                <a:ea typeface="Microsoft YaHei" panose="020B0503020204020204" pitchFamily="34" charset="-122"/>
              </a:rPr>
              <a:t>)</a:t>
            </a:r>
            <a:endParaRPr kumimoji="1" lang="zh-CN" altLang="en-US" sz="16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DCFB31A2-12A0-E9AD-30B3-F093C0E04874}"/>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21377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CAD83A4-61B6-0F44-5E3B-BA56860333CA}"/>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3" name="文本框 2">
            <a:extLst>
              <a:ext uri="{FF2B5EF4-FFF2-40B4-BE49-F238E27FC236}">
                <a16:creationId xmlns:a16="http://schemas.microsoft.com/office/drawing/2014/main" id="{318E7DDC-24E1-F3F5-4781-6DA6ABB8C9F3}"/>
              </a:ext>
            </a:extLst>
          </p:cNvPr>
          <p:cNvSpPr txBox="1"/>
          <p:nvPr/>
        </p:nvSpPr>
        <p:spPr>
          <a:xfrm>
            <a:off x="692530" y="1268460"/>
            <a:ext cx="10733916" cy="5116209"/>
          </a:xfrm>
          <a:prstGeom prst="rect">
            <a:avLst/>
          </a:prstGeom>
          <a:noFill/>
          <a:ln w="12700">
            <a:noFill/>
          </a:ln>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虽然简单提问即可满足大多数需求，但在复杂任务中，适当提供背景信息或明确需求会让结果更精准，具体技巧包括：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①</a:t>
            </a:r>
            <a:r>
              <a:rPr lang="zh-CN" altLang="en-US" sz="2000" dirty="0">
                <a:latin typeface="Microsoft YaHei" panose="020B0503020204020204" pitchFamily="34" charset="-122"/>
                <a:ea typeface="Microsoft YaHei" panose="020B0503020204020204" pitchFamily="34" charset="-122"/>
              </a:rPr>
              <a:t>知识类问题。比如，基础提问是“量子力学的基本原理是什么？”，优化后的提问是“用通俗易懂的语言解释量子纠缠，适合高中生理解”，</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② </a:t>
            </a:r>
            <a:r>
              <a:rPr lang="zh-CN" altLang="en-US" sz="2000" dirty="0">
                <a:latin typeface="Microsoft YaHei" panose="020B0503020204020204" pitchFamily="34" charset="-122"/>
                <a:ea typeface="Microsoft YaHei" panose="020B0503020204020204" pitchFamily="34" charset="-122"/>
              </a:rPr>
              <a:t>创作类任务（写作、编程等）。比如，基础提问是“写一个关于人工智能的科幻短篇故事”，优化后的提问是“写一个反乌托邦主题的科幻故事，主角是女性工程师，结局有反转”。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③</a:t>
            </a:r>
            <a:r>
              <a:rPr lang="zh-CN" altLang="en-US" sz="2000" dirty="0">
                <a:latin typeface="Microsoft YaHei" panose="020B0503020204020204" pitchFamily="34" charset="-122"/>
                <a:ea typeface="Microsoft YaHei" panose="020B0503020204020204" pitchFamily="34" charset="-122"/>
              </a:rPr>
              <a:t>实用建议（学习、工作等）。比如，基础提问是“如何提高英语听力？”，优化后的提问是“我每天只有</a:t>
            </a:r>
            <a:r>
              <a:rPr lang="en-US" altLang="zh-CN" sz="2000" dirty="0">
                <a:latin typeface="Microsoft YaHei" panose="020B0503020204020204" pitchFamily="34" charset="-122"/>
                <a:ea typeface="Microsoft YaHei" panose="020B0503020204020204" pitchFamily="34" charset="-122"/>
              </a:rPr>
              <a:t>30</a:t>
            </a:r>
            <a:r>
              <a:rPr lang="zh-CN" altLang="en-US" sz="2000" dirty="0">
                <a:latin typeface="Microsoft YaHei" panose="020B0503020204020204" pitchFamily="34" charset="-122"/>
                <a:ea typeface="Microsoft YaHei" panose="020B0503020204020204" pitchFamily="34" charset="-122"/>
              </a:rPr>
              <a:t>分钟学习时间，有哪些高效的英语听力练习方法？”。</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④</a:t>
            </a:r>
            <a:r>
              <a:rPr lang="zh-CN" altLang="en-US" sz="2000" dirty="0">
                <a:latin typeface="Microsoft YaHei" panose="020B0503020204020204" pitchFamily="34" charset="-122"/>
                <a:ea typeface="Microsoft YaHei" panose="020B0503020204020204" pitchFamily="34" charset="-122"/>
              </a:rPr>
              <a:t>复杂任务（数据分析、代码调试）。比如，基础提问是“这段</a:t>
            </a:r>
            <a:r>
              <a:rPr lang="en-US"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代码报错了，帮我看看问题”，优化后的提问是“我的代码目标是爬取网页数据，但遇到</a:t>
            </a:r>
            <a:r>
              <a:rPr lang="en-US" altLang="zh-CN" sz="2000" dirty="0">
                <a:latin typeface="Microsoft YaHei" panose="020B0503020204020204" pitchFamily="34" charset="-122"/>
                <a:ea typeface="Microsoft YaHei" panose="020B0503020204020204" pitchFamily="34" charset="-122"/>
              </a:rPr>
              <a:t>SSL</a:t>
            </a:r>
            <a:r>
              <a:rPr lang="zh-CN" altLang="en-US" sz="2000" dirty="0">
                <a:latin typeface="Microsoft YaHei" panose="020B0503020204020204" pitchFamily="34" charset="-122"/>
                <a:ea typeface="Microsoft YaHei" panose="020B0503020204020204" pitchFamily="34" charset="-122"/>
              </a:rPr>
              <a:t>证书错误。报错信息如下：</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粘贴代码</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p>
        </p:txBody>
      </p:sp>
      <p:sp>
        <p:nvSpPr>
          <p:cNvPr id="4" name="文本框 3">
            <a:extLst>
              <a:ext uri="{FF2B5EF4-FFF2-40B4-BE49-F238E27FC236}">
                <a16:creationId xmlns:a16="http://schemas.microsoft.com/office/drawing/2014/main" id="{4AB41ADD-30EF-22AC-F1F2-B4140573FF1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0B6018E6-DF86-7D0B-3CDB-29C42AC266F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5F4C820-DA74-D0DC-3AB9-DC2C79157803}"/>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BCD7A856-6E5E-E76D-EBE5-CE72F32ED806}"/>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109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7F9D-F87D-4EE9-E90A-6D3EBFBA2EEB}"/>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97E94ED1-0DD7-A132-A5FC-F3C7E620479D}"/>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4" name="文本框 3">
            <a:extLst>
              <a:ext uri="{FF2B5EF4-FFF2-40B4-BE49-F238E27FC236}">
                <a16:creationId xmlns:a16="http://schemas.microsoft.com/office/drawing/2014/main" id="{BC1840F0-0566-93E0-FA80-71C0F209542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843B98A1-11F1-8365-D6EF-0F4D519629E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ED7126A-DAE6-5DFE-507B-5BB7D9F452D4}"/>
              </a:ext>
            </a:extLst>
          </p:cNvPr>
          <p:cNvPicPr>
            <a:picLocks noChangeAspect="1"/>
          </p:cNvPicPr>
          <p:nvPr/>
        </p:nvPicPr>
        <p:blipFill>
          <a:blip r:embed="rId2"/>
          <a:stretch>
            <a:fillRect/>
          </a:stretch>
        </p:blipFill>
        <p:spPr>
          <a:xfrm>
            <a:off x="801083" y="1560771"/>
            <a:ext cx="10516809" cy="5028891"/>
          </a:xfrm>
          <a:prstGeom prst="rect">
            <a:avLst/>
          </a:prstGeom>
        </p:spPr>
      </p:pic>
      <p:sp>
        <p:nvSpPr>
          <p:cNvPr id="8" name="文本框 7">
            <a:extLst>
              <a:ext uri="{FF2B5EF4-FFF2-40B4-BE49-F238E27FC236}">
                <a16:creationId xmlns:a16="http://schemas.microsoft.com/office/drawing/2014/main" id="{DC2510D1-16AB-AE5A-7568-C970FEB2F81E}"/>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9CC0D9FA-65F4-D75A-0AF0-775E59184734}"/>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305993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AFCE-7503-9CD2-1344-A2843A2C724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EEFD9A4-A90D-C05F-A28E-6E3F9E6F9865}"/>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C617D77-3A6D-200A-BC8F-50234692F97C}"/>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FF71F21-FBAA-3220-AF53-6AB27668BD3E}"/>
              </a:ext>
            </a:extLst>
          </p:cNvPr>
          <p:cNvPicPr>
            <a:picLocks noChangeAspect="1"/>
          </p:cNvPicPr>
          <p:nvPr/>
        </p:nvPicPr>
        <p:blipFill>
          <a:blip r:embed="rId2"/>
          <a:stretch>
            <a:fillRect/>
          </a:stretch>
        </p:blipFill>
        <p:spPr>
          <a:xfrm>
            <a:off x="10943949" y="6399944"/>
            <a:ext cx="1112216" cy="408360"/>
          </a:xfrm>
          <a:prstGeom prst="rect">
            <a:avLst/>
          </a:prstGeom>
        </p:spPr>
      </p:pic>
      <p:pic>
        <p:nvPicPr>
          <p:cNvPr id="7" name="图片 6">
            <a:extLst>
              <a:ext uri="{FF2B5EF4-FFF2-40B4-BE49-F238E27FC236}">
                <a16:creationId xmlns:a16="http://schemas.microsoft.com/office/drawing/2014/main" id="{5D0C7F1E-4B3A-CF66-8B6F-7EC0628AC1AF}"/>
              </a:ext>
            </a:extLst>
          </p:cNvPr>
          <p:cNvPicPr>
            <a:picLocks noChangeAspect="1"/>
          </p:cNvPicPr>
          <p:nvPr/>
        </p:nvPicPr>
        <p:blipFill>
          <a:blip r:embed="rId3"/>
          <a:stretch>
            <a:fillRect/>
          </a:stretch>
        </p:blipFill>
        <p:spPr>
          <a:xfrm>
            <a:off x="1303065" y="802778"/>
            <a:ext cx="4698678" cy="5396948"/>
          </a:xfrm>
          <a:prstGeom prst="rect">
            <a:avLst/>
          </a:prstGeom>
        </p:spPr>
      </p:pic>
      <p:sp>
        <p:nvSpPr>
          <p:cNvPr id="5" name="文本框 4">
            <a:extLst>
              <a:ext uri="{FF2B5EF4-FFF2-40B4-BE49-F238E27FC236}">
                <a16:creationId xmlns:a16="http://schemas.microsoft.com/office/drawing/2014/main" id="{9BF92E8E-096D-64D2-0221-52CC2D5080AD}"/>
              </a:ext>
            </a:extLst>
          </p:cNvPr>
          <p:cNvSpPr txBox="1"/>
          <p:nvPr/>
        </p:nvSpPr>
        <p:spPr>
          <a:xfrm>
            <a:off x="2186874" y="6234792"/>
            <a:ext cx="293105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OpenAI Prompt</a:t>
            </a:r>
            <a:r>
              <a:rPr kumimoji="1" lang="zh-CN" altLang="en-US" b="1" dirty="0">
                <a:latin typeface="Microsoft YaHei" panose="020B0503020204020204" pitchFamily="34" charset="-122"/>
                <a:ea typeface="Microsoft YaHei" panose="020B0503020204020204" pitchFamily="34" charset="-122"/>
              </a:rPr>
              <a:t>写作规范</a:t>
            </a:r>
          </a:p>
        </p:txBody>
      </p:sp>
      <p:sp>
        <p:nvSpPr>
          <p:cNvPr id="8" name="文本框 7">
            <a:extLst>
              <a:ext uri="{FF2B5EF4-FFF2-40B4-BE49-F238E27FC236}">
                <a16:creationId xmlns:a16="http://schemas.microsoft.com/office/drawing/2014/main" id="{BD9613B2-D288-E660-1FF5-0651A7A32578}"/>
              </a:ext>
            </a:extLst>
          </p:cNvPr>
          <p:cNvSpPr txBox="1"/>
          <p:nvPr/>
        </p:nvSpPr>
        <p:spPr>
          <a:xfrm>
            <a:off x="8360302" y="1277249"/>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设定目标</a:t>
            </a:r>
          </a:p>
        </p:txBody>
      </p:sp>
      <p:cxnSp>
        <p:nvCxnSpPr>
          <p:cNvPr id="10" name="肘形连接符 9">
            <a:extLst>
              <a:ext uri="{FF2B5EF4-FFF2-40B4-BE49-F238E27FC236}">
                <a16:creationId xmlns:a16="http://schemas.microsoft.com/office/drawing/2014/main" id="{EDB15924-802C-3340-C1C0-6B65B6BF5212}"/>
              </a:ext>
            </a:extLst>
          </p:cNvPr>
          <p:cNvCxnSpPr>
            <a:cxnSpLocks/>
            <a:endCxn id="8" idx="1"/>
          </p:cNvCxnSpPr>
          <p:nvPr/>
        </p:nvCxnSpPr>
        <p:spPr>
          <a:xfrm flipV="1">
            <a:off x="5267739" y="1477304"/>
            <a:ext cx="3092563" cy="559537"/>
          </a:xfrm>
          <a:prstGeom prst="bentConnector3">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F09E300-6833-4F26-A085-DAB21A2336FD}"/>
              </a:ext>
            </a:extLst>
          </p:cNvPr>
          <p:cNvSpPr txBox="1"/>
          <p:nvPr/>
        </p:nvSpPr>
        <p:spPr>
          <a:xfrm>
            <a:off x="8360302" y="2613833"/>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返回格式</a:t>
            </a:r>
          </a:p>
        </p:txBody>
      </p:sp>
      <p:cxnSp>
        <p:nvCxnSpPr>
          <p:cNvPr id="15" name="直线箭头连接符 14">
            <a:extLst>
              <a:ext uri="{FF2B5EF4-FFF2-40B4-BE49-F238E27FC236}">
                <a16:creationId xmlns:a16="http://schemas.microsoft.com/office/drawing/2014/main" id="{746350FD-C718-ECDD-20DB-7D5600143D18}"/>
              </a:ext>
            </a:extLst>
          </p:cNvPr>
          <p:cNvCxnSpPr>
            <a:cxnSpLocks/>
            <a:endCxn id="11" idx="1"/>
          </p:cNvCxnSpPr>
          <p:nvPr/>
        </p:nvCxnSpPr>
        <p:spPr>
          <a:xfrm>
            <a:off x="5864087" y="2813888"/>
            <a:ext cx="2496215" cy="0"/>
          </a:xfrm>
          <a:prstGeom prst="straightConnector1">
            <a:avLst/>
          </a:prstGeom>
          <a:ln w="1905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F1E6CB1D-3DB9-9BFB-24BD-A4E0EDCDB314}"/>
              </a:ext>
            </a:extLst>
          </p:cNvPr>
          <p:cNvCxnSpPr>
            <a:cxnSpLocks/>
          </p:cNvCxnSpPr>
          <p:nvPr/>
        </p:nvCxnSpPr>
        <p:spPr>
          <a:xfrm>
            <a:off x="5555974" y="3501252"/>
            <a:ext cx="2804328" cy="614338"/>
          </a:xfrm>
          <a:prstGeom prst="bentConnector3">
            <a:avLst/>
          </a:prstGeom>
          <a:ln w="1905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5BFD0E7-D923-4610-4492-A8B84AAC912F}"/>
              </a:ext>
            </a:extLst>
          </p:cNvPr>
          <p:cNvSpPr txBox="1"/>
          <p:nvPr/>
        </p:nvSpPr>
        <p:spPr>
          <a:xfrm>
            <a:off x="8360302" y="3915536"/>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警告信息</a:t>
            </a:r>
          </a:p>
        </p:txBody>
      </p:sp>
      <p:cxnSp>
        <p:nvCxnSpPr>
          <p:cNvPr id="24" name="直线连接符 23">
            <a:extLst>
              <a:ext uri="{FF2B5EF4-FFF2-40B4-BE49-F238E27FC236}">
                <a16:creationId xmlns:a16="http://schemas.microsoft.com/office/drawing/2014/main" id="{00D1AE1B-1408-A976-46BD-1F1A8BCDB4AC}"/>
              </a:ext>
            </a:extLst>
          </p:cNvPr>
          <p:cNvCxnSpPr>
            <a:cxnSpLocks/>
          </p:cNvCxnSpPr>
          <p:nvPr/>
        </p:nvCxnSpPr>
        <p:spPr>
          <a:xfrm>
            <a:off x="5864087" y="4945669"/>
            <a:ext cx="2496215" cy="0"/>
          </a:xfrm>
          <a:prstGeom prst="line">
            <a:avLst/>
          </a:prstGeom>
          <a:ln w="19050">
            <a:solidFill>
              <a:schemeClr val="tx2">
                <a:lumMod val="50000"/>
              </a:schemeClr>
            </a:solidFill>
            <a:prstDash val="sys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6" name="文本框 25">
            <a:extLst>
              <a:ext uri="{FF2B5EF4-FFF2-40B4-BE49-F238E27FC236}">
                <a16:creationId xmlns:a16="http://schemas.microsoft.com/office/drawing/2014/main" id="{6C559310-DA92-C89E-1315-0E84D30D2763}"/>
              </a:ext>
            </a:extLst>
          </p:cNvPr>
          <p:cNvSpPr txBox="1"/>
          <p:nvPr/>
        </p:nvSpPr>
        <p:spPr>
          <a:xfrm>
            <a:off x="8360302" y="4729930"/>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上下文信息</a:t>
            </a:r>
          </a:p>
        </p:txBody>
      </p:sp>
    </p:spTree>
    <p:extLst>
      <p:ext uri="{BB962C8B-B14F-4D97-AF65-F5344CB8AC3E}">
        <p14:creationId xmlns:p14="http://schemas.microsoft.com/office/powerpoint/2010/main" val="1065364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4D137-F412-4655-2E1C-EDF6219C7C8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E3B2F9-B997-B2E8-7DC4-BCA755F7400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1D8A96F3-1F1D-F465-DD9A-69E5C2598ABF}"/>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217A99A2-9289-7B59-1381-74FF20ABB599}"/>
              </a:ext>
            </a:extLst>
          </p:cNvPr>
          <p:cNvPicPr>
            <a:picLocks noChangeAspect="1"/>
          </p:cNvPicPr>
          <p:nvPr/>
        </p:nvPicPr>
        <p:blipFill>
          <a:blip r:embed="rId2"/>
          <a:stretch>
            <a:fillRect/>
          </a:stretch>
        </p:blipFill>
        <p:spPr>
          <a:xfrm>
            <a:off x="10943949" y="6399944"/>
            <a:ext cx="1112216" cy="408360"/>
          </a:xfrm>
          <a:prstGeom prst="rect">
            <a:avLst/>
          </a:prstGeom>
        </p:spPr>
      </p:pic>
      <p:pic>
        <p:nvPicPr>
          <p:cNvPr id="1026" name="Picture 2" descr="Image">
            <a:extLst>
              <a:ext uri="{FF2B5EF4-FFF2-40B4-BE49-F238E27FC236}">
                <a16:creationId xmlns:a16="http://schemas.microsoft.com/office/drawing/2014/main" id="{400C945A-3C53-542B-5133-C1F8F2132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265" y="478395"/>
            <a:ext cx="4784704" cy="637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575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8F27193-114F-4DEB-D31F-DB1CF5245BEA}"/>
              </a:ext>
            </a:extLst>
          </p:cNvPr>
          <p:cNvPicPr>
            <a:picLocks noChangeAspect="1"/>
          </p:cNvPicPr>
          <p:nvPr/>
        </p:nvPicPr>
        <p:blipFill>
          <a:blip r:embed="rId2"/>
          <a:stretch>
            <a:fillRect/>
          </a:stretch>
        </p:blipFill>
        <p:spPr>
          <a:xfrm>
            <a:off x="1058899" y="1175205"/>
            <a:ext cx="10001177" cy="4580616"/>
          </a:xfrm>
          <a:prstGeom prst="rect">
            <a:avLst/>
          </a:prstGeom>
        </p:spPr>
      </p:pic>
      <p:sp>
        <p:nvSpPr>
          <p:cNvPr id="3" name="文本框 2">
            <a:extLst>
              <a:ext uri="{FF2B5EF4-FFF2-40B4-BE49-F238E27FC236}">
                <a16:creationId xmlns:a16="http://schemas.microsoft.com/office/drawing/2014/main" id="{77C71159-B1E6-EB16-9F74-F3EE9661565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D484B0F1-EE7C-E6E6-0BA8-CB27B01F1E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0DFE374-535D-3DA3-B62E-2C1ADFAFD0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046612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178143-64FB-EF07-64A9-EED81DD25443}"/>
              </a:ext>
            </a:extLst>
          </p:cNvPr>
          <p:cNvSpPr txBox="1"/>
          <p:nvPr/>
        </p:nvSpPr>
        <p:spPr>
          <a:xfrm>
            <a:off x="5179005" y="1000918"/>
            <a:ext cx="3959738"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B5395EF-415F-FEA0-82F9-1BA9529F25DF}"/>
              </a:ext>
            </a:extLst>
          </p:cNvPr>
          <p:cNvSpPr/>
          <p:nvPr/>
        </p:nvSpPr>
        <p:spPr>
          <a:xfrm>
            <a:off x="0" y="0"/>
            <a:ext cx="3241592"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latin typeface="Arial" panose="020B0604020202020204" pitchFamily="34" charset="0"/>
                <a:cs typeface="Arial" panose="020B0604020202020204" pitchFamily="34" charset="0"/>
              </a:rPr>
              <a:t>Table</a:t>
            </a:r>
            <a:r>
              <a:rPr kumimoji="1" lang="zh-CN" altLang="en-US" sz="3200" b="1" dirty="0">
                <a:latin typeface="Arial" panose="020B0604020202020204" pitchFamily="34" charset="0"/>
                <a:cs typeface="Arial" panose="020B0604020202020204" pitchFamily="34" charset="0"/>
              </a:rPr>
              <a:t> </a:t>
            </a:r>
            <a:r>
              <a:rPr kumimoji="1" lang="en-US" altLang="zh-CN" sz="3200" b="1" dirty="0">
                <a:latin typeface="Arial" panose="020B0604020202020204" pitchFamily="34" charset="0"/>
                <a:cs typeface="Arial" panose="020B0604020202020204" pitchFamily="34" charset="0"/>
              </a:rPr>
              <a:t>of Contents</a:t>
            </a:r>
            <a:endParaRPr kumimoji="1" lang="zh-CN" altLang="en-US" sz="3200" b="1"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EDD387D-9100-0EF4-3203-68239BB8BC3B}"/>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9" name="椭圆 8">
            <a:extLst>
              <a:ext uri="{FF2B5EF4-FFF2-40B4-BE49-F238E27FC236}">
                <a16:creationId xmlns:a16="http://schemas.microsoft.com/office/drawing/2014/main" id="{20500A67-EE8B-3FD7-B118-9233204DC3E7}"/>
              </a:ext>
            </a:extLst>
          </p:cNvPr>
          <p:cNvSpPr/>
          <p:nvPr/>
        </p:nvSpPr>
        <p:spPr>
          <a:xfrm>
            <a:off x="4466021" y="1095767"/>
            <a:ext cx="642806" cy="624254"/>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1</a:t>
            </a:r>
            <a:endParaRPr kumimoji="1"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D12FD5D6-7565-9940-F14A-B232BE432C90}"/>
              </a:ext>
            </a:extLst>
          </p:cNvPr>
          <p:cNvSpPr txBox="1"/>
          <p:nvPr/>
        </p:nvSpPr>
        <p:spPr>
          <a:xfrm>
            <a:off x="5179005" y="2316519"/>
            <a:ext cx="2568332"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rPr>
              <a:t>What can LLMs do</a:t>
            </a:r>
            <a:endParaRPr kumimoji="1" lang="zh-CN" altLang="en-US"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椭圆 10">
            <a:extLst>
              <a:ext uri="{FF2B5EF4-FFF2-40B4-BE49-F238E27FC236}">
                <a16:creationId xmlns:a16="http://schemas.microsoft.com/office/drawing/2014/main" id="{34247F75-EB67-5809-8143-0DE1F6E8FEF2}"/>
              </a:ext>
            </a:extLst>
          </p:cNvPr>
          <p:cNvSpPr/>
          <p:nvPr/>
        </p:nvSpPr>
        <p:spPr>
          <a:xfrm>
            <a:off x="4475959" y="2316519"/>
            <a:ext cx="642806" cy="6242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2</a:t>
            </a:r>
            <a:endParaRPr kumimoji="1" lang="zh-CN" altLang="en-US" sz="2400" b="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0536981E-6E82-080C-4C9C-15F742072BBA}"/>
              </a:ext>
            </a:extLst>
          </p:cNvPr>
          <p:cNvSpPr txBox="1"/>
          <p:nvPr/>
        </p:nvSpPr>
        <p:spPr>
          <a:xfrm>
            <a:off x="5179005" y="3453394"/>
            <a:ext cx="5585073" cy="1077218"/>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怎样在日常工作使用大模型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effectively utilized in daily life and work</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527E7D5-A08A-02DF-A5A1-58A9413E8935}"/>
              </a:ext>
            </a:extLst>
          </p:cNvPr>
          <p:cNvSpPr/>
          <p:nvPr/>
        </p:nvSpPr>
        <p:spPr>
          <a:xfrm>
            <a:off x="4485898" y="3567087"/>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3</a:t>
            </a:r>
            <a:endParaRPr kumimoji="1" lang="zh-CN" altLang="en-US" sz="2400"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A70EB7D-2946-B6B0-E53A-3B6C9189EA90}"/>
              </a:ext>
            </a:extLst>
          </p:cNvPr>
          <p:cNvSpPr txBox="1"/>
          <p:nvPr/>
        </p:nvSpPr>
        <p:spPr>
          <a:xfrm>
            <a:off x="5179005" y="4813155"/>
            <a:ext cx="5585073" cy="769441"/>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怎样部署大模型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deployed in local machines</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3208AA0A-417D-553A-0E6B-B9BB98F09D44}"/>
              </a:ext>
            </a:extLst>
          </p:cNvPr>
          <p:cNvSpPr/>
          <p:nvPr/>
        </p:nvSpPr>
        <p:spPr>
          <a:xfrm>
            <a:off x="4485898" y="4926848"/>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4</a:t>
            </a:r>
            <a:endParaRPr kumimoji="1"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611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7B8FC-D41E-A25C-C17F-F9B8D1A0F2B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F3B8006-7422-C03A-A87B-A37BE7C834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072704A-67CF-EBE7-DF15-32D137273A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CF7F16F2-747B-8356-F74C-A99EA791006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4CB2FDAB-48DE-9DD8-EF0B-88B14D1F41A6}"/>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6DD5ED1A-0967-2E5E-A0C4-A18883E119B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通知类</a:t>
            </a:r>
            <a:r>
              <a:rPr lang="zh-CN" altLang="en-US" dirty="0">
                <a:latin typeface="Microsoft YaHei" panose="020B0503020204020204" pitchFamily="34" charset="-122"/>
                <a:ea typeface="Microsoft YaHei" panose="020B0503020204020204" pitchFamily="34" charset="-122"/>
              </a:rPr>
              <a:t>：假设我是（单位/部门〉的《某个职务》，请你帮起草一份关于会议（具体事项）的通知，需包含（时间）、（地点》、《人物），（也就是具体要求）做到语言简洁凝练，符合《党政机关公文格式》要求。</a:t>
            </a:r>
          </a:p>
        </p:txBody>
      </p:sp>
      <p:sp>
        <p:nvSpPr>
          <p:cNvPr id="10" name="文本框 9">
            <a:extLst>
              <a:ext uri="{FF2B5EF4-FFF2-40B4-BE49-F238E27FC236}">
                <a16:creationId xmlns:a16="http://schemas.microsoft.com/office/drawing/2014/main" id="{108A155C-4B1D-3649-5C91-F0FE781D1FAF}"/>
              </a:ext>
            </a:extLst>
          </p:cNvPr>
          <p:cNvSpPr txBox="1"/>
          <p:nvPr/>
        </p:nvSpPr>
        <p:spPr>
          <a:xfrm>
            <a:off x="190261" y="4144203"/>
            <a:ext cx="5717932" cy="1713674"/>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假设我是组织部的办公室主任，请你帮起草一份关于党建会议的通知，需包含</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19</a:t>
            </a:r>
            <a:r>
              <a:rPr lang="zh-CN" altLang="en-US" dirty="0">
                <a:effectLst/>
                <a:latin typeface="Microsoft YaHei" panose="020B0503020204020204" pitchFamily="34" charset="-122"/>
                <a:ea typeface="Microsoft YaHei" panose="020B0503020204020204" pitchFamily="34" charset="-122"/>
              </a:rPr>
              <a:t>日下午</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点、在组织部会议室、各乡镇组织委员参加，语言简洁凝练，符合</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党政机关公文格式</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要求</a:t>
            </a:r>
          </a:p>
        </p:txBody>
      </p:sp>
      <p:cxnSp>
        <p:nvCxnSpPr>
          <p:cNvPr id="11" name="直线箭头连接符 10">
            <a:extLst>
              <a:ext uri="{FF2B5EF4-FFF2-40B4-BE49-F238E27FC236}">
                <a16:creationId xmlns:a16="http://schemas.microsoft.com/office/drawing/2014/main" id="{9251B50D-D2B0-7D9C-73A1-54C74906F77C}"/>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45F8D52-513F-FC7C-0842-2BA4AFD79003}"/>
              </a:ext>
            </a:extLst>
          </p:cNvPr>
          <p:cNvSpPr txBox="1"/>
          <p:nvPr/>
        </p:nvSpPr>
        <p:spPr>
          <a:xfrm>
            <a:off x="6094344" y="1581374"/>
            <a:ext cx="6097656" cy="1713674"/>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报告类</a:t>
            </a:r>
            <a:r>
              <a:rPr lang="zh-CN" altLang="en-US" dirty="0">
                <a:effectLst/>
                <a:latin typeface="Microsoft YaHei" panose="020B0503020204020204" pitchFamily="34" charset="-122"/>
                <a:ea typeface="Microsoft YaHei" panose="020B0503020204020204" pitchFamily="34" charset="-122"/>
              </a:rPr>
              <a:t>：写一份（单位</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年度（某项工作）的工作报告，要求包含（具体成果</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尚需改进的问题）、（改进措施）三个部分，参照最新政策文件进行表述，字数控制在</a:t>
            </a:r>
            <a:r>
              <a:rPr lang="en-US" altLang="zh-CN" dirty="0">
                <a:effectLst/>
                <a:latin typeface="Microsoft YaHei" panose="020B0503020204020204" pitchFamily="34" charset="-122"/>
                <a:ea typeface="Microsoft YaHei" panose="020B0503020204020204" pitchFamily="34" charset="-122"/>
              </a:rPr>
              <a:t>1200</a:t>
            </a:r>
            <a:r>
              <a:rPr lang="zh-CN" altLang="en-US" dirty="0">
                <a:effectLst/>
                <a:latin typeface="Microsoft YaHei" panose="020B0503020204020204" pitchFamily="34" charset="-122"/>
                <a:ea typeface="Microsoft YaHei" panose="020B0503020204020204" pitchFamily="34" charset="-122"/>
              </a:rPr>
              <a:t>字以内。</a:t>
            </a:r>
          </a:p>
        </p:txBody>
      </p:sp>
      <p:sp>
        <p:nvSpPr>
          <p:cNvPr id="14" name="文本框 13">
            <a:extLst>
              <a:ext uri="{FF2B5EF4-FFF2-40B4-BE49-F238E27FC236}">
                <a16:creationId xmlns:a16="http://schemas.microsoft.com/office/drawing/2014/main" id="{3686257C-39C2-AD33-0B2C-46D4CBD27511}"/>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写一份</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县 </a:t>
            </a:r>
            <a:r>
              <a:rPr lang="en-US" altLang="zh-CN" dirty="0">
                <a:latin typeface="Microsoft YaHei" panose="020B0503020204020204" pitchFamily="34" charset="-122"/>
                <a:ea typeface="Microsoft YaHei" panose="020B0503020204020204" pitchFamily="34" charset="-122"/>
              </a:rPr>
              <a:t>2024</a:t>
            </a:r>
            <a:r>
              <a:rPr lang="zh-CN" altLang="en-US" dirty="0">
                <a:latin typeface="Microsoft YaHei" panose="020B0503020204020204" pitchFamily="34" charset="-122"/>
                <a:ea typeface="Microsoft YaHei" panose="020B0503020204020204" pitchFamily="34" charset="-122"/>
              </a:rPr>
              <a:t>年度住房安全保障工作报告，要求引用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住房安全保障法</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的条款，包含政策落实情况、排查与整改情况、资金使用情况、工作成效与未来计划、具体措施与成效，将近三年数据进行对比</a:t>
            </a:r>
            <a:r>
              <a:rPr lang="zh-CN" altLang="en-US" dirty="0">
                <a:effectLst/>
                <a:latin typeface="Helvetica" pitchFamily="2" charset="0"/>
              </a:rPr>
              <a:t>。</a:t>
            </a:r>
          </a:p>
        </p:txBody>
      </p:sp>
      <p:cxnSp>
        <p:nvCxnSpPr>
          <p:cNvPr id="17" name="直线箭头连接符 16">
            <a:extLst>
              <a:ext uri="{FF2B5EF4-FFF2-40B4-BE49-F238E27FC236}">
                <a16:creationId xmlns:a16="http://schemas.microsoft.com/office/drawing/2014/main" id="{D1CCE871-C422-15F7-E49B-6637B1210894}"/>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548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06DB-10D7-302A-7024-BBD589B475C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867C9FBC-B657-FB01-9989-5CD3E0CAEC58}"/>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83FCFA5-CF25-5110-726A-CFE40E9E42C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8360A78-5F9A-6094-CBFB-41C9F843576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87410A70-4F46-1A4D-AEE7-4BD0B4796A03}"/>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AC73271-6701-F625-90DF-FCF6454A8AA3}"/>
              </a:ext>
            </a:extLst>
          </p:cNvPr>
          <p:cNvSpPr txBox="1"/>
          <p:nvPr/>
        </p:nvSpPr>
        <p:spPr>
          <a:xfrm>
            <a:off x="263491" y="1581374"/>
            <a:ext cx="5644702" cy="2120902"/>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请示类</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假设我是（单位）的，请你帮我写一份以单位的名义向（上级部门名称）提交关于（具体事项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的请示，要阐明（请示的背景）、（请示的具体内容）、（我们采建议的方案），结尾使用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妥否，请批示</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等规范用</a:t>
            </a:r>
            <a:r>
              <a:rPr lang="zh-CN" altLang="en-US" dirty="0">
                <a:latin typeface="Microsoft YaHei" panose="020B0503020204020204" pitchFamily="34" charset="-122"/>
                <a:ea typeface="Microsoft YaHei" panose="020B0503020204020204" pitchFamily="34" charset="-122"/>
              </a:rPr>
              <a:t>语。</a:t>
            </a:r>
          </a:p>
        </p:txBody>
      </p:sp>
      <p:sp>
        <p:nvSpPr>
          <p:cNvPr id="10" name="文本框 9">
            <a:extLst>
              <a:ext uri="{FF2B5EF4-FFF2-40B4-BE49-F238E27FC236}">
                <a16:creationId xmlns:a16="http://schemas.microsoft.com/office/drawing/2014/main" id="{6824E777-057E-A7C8-0788-F3FBB5A8B149}"/>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假设我是</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区民政局的，请你帮我写一份以</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区民政局的名义向区人民政府提交关于购置一批社保中心的电脑的请示，需说明现有电脑老化现状、申请经费</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元、公开招标采购计划，附设备清单及预算表</a:t>
            </a:r>
          </a:p>
        </p:txBody>
      </p:sp>
      <p:cxnSp>
        <p:nvCxnSpPr>
          <p:cNvPr id="11" name="直线箭头连接符 10">
            <a:extLst>
              <a:ext uri="{FF2B5EF4-FFF2-40B4-BE49-F238E27FC236}">
                <a16:creationId xmlns:a16="http://schemas.microsoft.com/office/drawing/2014/main" id="{C112F8BB-090F-CF0F-F95B-52FA48CE7452}"/>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D738B8E-3D83-4409-8959-69F6FA81A099}"/>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调研报告</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写一份关于（调研主题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的调研报告，结构含（当前现状分析），［当前存在的问题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建议措施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三部分，需引用（具体的数据）、（多维度对比）、（典型案例），不能用主观臆断表达，要采用图表</a:t>
            </a:r>
          </a:p>
        </p:txBody>
      </p:sp>
      <p:sp>
        <p:nvSpPr>
          <p:cNvPr id="14" name="文本框 13">
            <a:extLst>
              <a:ext uri="{FF2B5EF4-FFF2-40B4-BE49-F238E27FC236}">
                <a16:creationId xmlns:a16="http://schemas.microsoft.com/office/drawing/2014/main" id="{FDA2911D-6710-3CE0-6099-0CDAFF4A4F5B}"/>
              </a:ext>
            </a:extLst>
          </p:cNvPr>
          <p:cNvSpPr txBox="1"/>
          <p:nvPr/>
        </p:nvSpPr>
        <p:spPr>
          <a:xfrm>
            <a:off x="6094344" y="4144203"/>
            <a:ext cx="5717932" cy="2129173"/>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写一份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基层医疗机构人才流失问题调研报告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，引用国家卫健委近三年基层医务人员流失率数据，对比东中西部</a:t>
            </a:r>
            <a:r>
              <a:rPr lang="en-US" altLang="zh-CN" dirty="0">
                <a:effectLst/>
                <a:latin typeface="Microsoft YaHei" panose="020B0503020204020204" pitchFamily="34" charset="-122"/>
                <a:ea typeface="Microsoft YaHei" panose="020B0503020204020204" pitchFamily="34" charset="-122"/>
              </a:rPr>
              <a:t>6</a:t>
            </a:r>
            <a:r>
              <a:rPr lang="zh-CN" altLang="en-US" dirty="0">
                <a:effectLst/>
                <a:latin typeface="Microsoft YaHei" panose="020B0503020204020204" pitchFamily="34" charset="-122"/>
                <a:ea typeface="Microsoft YaHei" panose="020B0503020204020204" pitchFamily="34" charset="-122"/>
              </a:rPr>
              <a:t>个样本县区，分析“薪酬待遇低“职业发展空间有限“工作压力大”等三大痛点，提出完善薪酬激励机制、拓宽职业晋升通道、加强心理健康支持等建议。</a:t>
            </a:r>
          </a:p>
        </p:txBody>
      </p:sp>
      <p:cxnSp>
        <p:nvCxnSpPr>
          <p:cNvPr id="17" name="直线箭头连接符 16">
            <a:extLst>
              <a:ext uri="{FF2B5EF4-FFF2-40B4-BE49-F238E27FC236}">
                <a16:creationId xmlns:a16="http://schemas.microsoft.com/office/drawing/2014/main" id="{55E2C510-4C4B-0394-7BCC-34B40115CED3}"/>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00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13AC5-C4B7-DD61-6927-50C7520E58E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B5AA833-9091-7B03-B37B-13CA32DDA95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B4618B2F-DB95-A347-661F-159D9B8532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5F3467A-4CBD-EA8B-B654-40D4C81D7A89}"/>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2A1616AF-686C-A735-8932-8753E83C9B2A}"/>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6EFB3F5-CF3D-06CD-3295-C7D821D1CD7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简报</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撰写（具体单位或某项工作）的工作简报，按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工作亮点成效）、（创新措施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、（下一步计划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的结构排列，数据用同比</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环比增幅表述，核心指标要标红，分三个段落，每段落不超过</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行。</a:t>
            </a:r>
            <a:endParaRPr lang="en-US" altLang="zh-CN" dirty="0">
              <a:effectLst/>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3CEE3C1-45F5-8172-4CF3-81DF0E7468E7}"/>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撰写市组织部人才扶持工作简报，突出人才受益面已扩大至</a:t>
            </a:r>
            <a:r>
              <a:rPr lang="en-US" altLang="zh-CN" dirty="0">
                <a:effectLst/>
                <a:latin typeface="Microsoft YaHei" panose="020B0503020204020204" pitchFamily="34" charset="-122"/>
                <a:ea typeface="Microsoft YaHei" panose="020B0503020204020204" pitchFamily="34" charset="-122"/>
              </a:rPr>
              <a:t>92%</a:t>
            </a:r>
            <a:r>
              <a:rPr lang="zh-CN" altLang="en-US" dirty="0">
                <a:effectLst/>
                <a:latin typeface="Microsoft YaHei" panose="020B0503020204020204" pitchFamily="34" charset="-122"/>
                <a:ea typeface="Microsoft YaHei" panose="020B0503020204020204" pitchFamily="34" charset="-122"/>
              </a:rPr>
              <a:t>、组织部联合多部门开发的“一键申报”系统正式上线、第四季度开展人才政策精准推送专项行动，用表格展示各扶持政策资金。</a:t>
            </a:r>
          </a:p>
        </p:txBody>
      </p:sp>
      <p:cxnSp>
        <p:nvCxnSpPr>
          <p:cNvPr id="11" name="直线箭头连接符 10">
            <a:extLst>
              <a:ext uri="{FF2B5EF4-FFF2-40B4-BE49-F238E27FC236}">
                <a16:creationId xmlns:a16="http://schemas.microsoft.com/office/drawing/2014/main" id="{C0067375-A704-FD20-4F08-839581571E34}"/>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98B47E5-A179-FA14-8A73-53296FC36D3F}"/>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公告：</a:t>
            </a:r>
            <a:r>
              <a:rPr lang="zh-CN" altLang="en-US" dirty="0">
                <a:effectLst/>
                <a:latin typeface="Microsoft YaHei" panose="020B0503020204020204" pitchFamily="34" charset="-122"/>
                <a:ea typeface="Microsoft YaHei" panose="020B0503020204020204" pitchFamily="34" charset="-122"/>
              </a:rPr>
              <a:t>撰写（具体单位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的公告，阐明（事项的根据）、（事项内容）、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具体时间</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、（如何查询），使用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特此公告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结尾，政策类公告需同步附件扫描件。</a:t>
            </a:r>
          </a:p>
        </p:txBody>
      </p:sp>
      <p:sp>
        <p:nvSpPr>
          <p:cNvPr id="14" name="文本框 13">
            <a:extLst>
              <a:ext uri="{FF2B5EF4-FFF2-40B4-BE49-F238E27FC236}">
                <a16:creationId xmlns:a16="http://schemas.microsoft.com/office/drawing/2014/main" id="{285AFD7A-F32D-EBA2-EB66-30E6E93F64ED}"/>
              </a:ext>
            </a:extLst>
          </p:cNvPr>
          <p:cNvSpPr txBox="1"/>
          <p:nvPr/>
        </p:nvSpPr>
        <p:spPr>
          <a:xfrm>
            <a:off x="6094344" y="4144203"/>
            <a:ext cx="5717932" cy="2120902"/>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撰写市生态环境局关于调整企业排污许可收费标准的公告，依据</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关于优化排污许可管理的通知</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X</a:t>
            </a:r>
            <a:r>
              <a:rPr lang="zh-CN" altLang="en-US" dirty="0">
                <a:effectLst/>
                <a:latin typeface="Microsoft YaHei" panose="020B0503020204020204" pitchFamily="34" charset="-122"/>
                <a:ea typeface="Microsoft YaHei" panose="020B0503020204020204" pitchFamily="34" charset="-122"/>
              </a:rPr>
              <a:t>环规（</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号），重点行业排污许可收费标准由每吨</a:t>
            </a:r>
            <a:r>
              <a:rPr lang="en-US" altLang="zh-CN" dirty="0">
                <a:effectLst/>
                <a:latin typeface="Microsoft YaHei" panose="020B0503020204020204" pitchFamily="34" charset="-122"/>
                <a:ea typeface="Microsoft YaHei" panose="020B0503020204020204" pitchFamily="34" charset="-122"/>
              </a:rPr>
              <a:t>200</a:t>
            </a:r>
            <a:r>
              <a:rPr lang="zh-CN" altLang="en-US" dirty="0">
                <a:effectLst/>
                <a:latin typeface="Microsoft YaHei" panose="020B0503020204020204" pitchFamily="34" charset="-122"/>
                <a:ea typeface="Microsoft YaHei" panose="020B0503020204020204" pitchFamily="34" charset="-122"/>
              </a:rPr>
              <a:t>元上调至</a:t>
            </a:r>
            <a:r>
              <a:rPr lang="en-US" altLang="zh-CN" dirty="0">
                <a:effectLst/>
                <a:latin typeface="Microsoft YaHei" panose="020B0503020204020204" pitchFamily="34" charset="-122"/>
                <a:ea typeface="Microsoft YaHei" panose="020B0503020204020204" pitchFamily="34" charset="-122"/>
              </a:rPr>
              <a:t>300</a:t>
            </a:r>
            <a:r>
              <a:rPr lang="zh-CN" altLang="en-US" dirty="0">
                <a:effectLst/>
                <a:latin typeface="Microsoft YaHei" panose="020B0503020204020204" pitchFamily="34" charset="-122"/>
                <a:ea typeface="Microsoft YaHei" panose="020B0503020204020204" pitchFamily="34" charset="-122"/>
              </a:rPr>
              <a:t>元。</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日起执行，官网同步发布政策解读</a:t>
            </a:r>
            <a:r>
              <a:rPr lang="en-US" altLang="zh-CN" dirty="0">
                <a:effectLst/>
                <a:latin typeface="Microsoft YaHei" panose="020B0503020204020204" pitchFamily="34" charset="-122"/>
                <a:ea typeface="Microsoft YaHei" panose="020B0503020204020204" pitchFamily="34" charset="-122"/>
              </a:rPr>
              <a:t>Q&amp;A</a:t>
            </a:r>
            <a:r>
              <a:rPr lang="zh-CN" altLang="en-US" dirty="0">
                <a:effectLst/>
                <a:latin typeface="Microsoft YaHei" panose="020B0503020204020204" pitchFamily="34" charset="-122"/>
                <a:ea typeface="Microsoft YaHei" panose="020B0503020204020204" pitchFamily="34" charset="-122"/>
              </a:rPr>
              <a:t>。</a:t>
            </a:r>
          </a:p>
        </p:txBody>
      </p:sp>
      <p:cxnSp>
        <p:nvCxnSpPr>
          <p:cNvPr id="17" name="直线箭头连接符 16">
            <a:extLst>
              <a:ext uri="{FF2B5EF4-FFF2-40B4-BE49-F238E27FC236}">
                <a16:creationId xmlns:a16="http://schemas.microsoft.com/office/drawing/2014/main" id="{2607A85F-CD60-1CE4-01EB-427BB7A5319A}"/>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888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F06DA-28E1-F45D-5CBD-4C75E1E0008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6F49B80-6EEA-9864-2246-4B3D7B72AF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A2338438-B2F4-1B02-BADF-913B373AEA37}"/>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2170D29-5462-0607-62A7-BB67F295C65C}"/>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B1BB0A16-C236-C741-A791-E9B61C75E86C}"/>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AA7195BC-5C3F-368A-16F5-204C4C6E1275}"/>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议案</a:t>
            </a:r>
            <a:r>
              <a:rPr lang="zh-CN" altLang="en-US" dirty="0">
                <a:effectLst/>
                <a:latin typeface="Microsoft YaHei" panose="020B0503020204020204" pitchFamily="34" charset="-122"/>
                <a:ea typeface="Microsoft YaHei" panose="020B0503020204020204" pitchFamily="34" charset="-122"/>
              </a:rPr>
              <a:t>：协助（提案人姓名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撰写提交（人大</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政协会议）的议素，內容为（建议內容），需包含</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当前现状分析</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法律法规依据）、（具体建议）、（预期效果）四方面内容，数据要精确到百分位。</a:t>
            </a:r>
          </a:p>
        </p:txBody>
      </p:sp>
      <p:sp>
        <p:nvSpPr>
          <p:cNvPr id="10" name="文本框 9">
            <a:extLst>
              <a:ext uri="{FF2B5EF4-FFF2-40B4-BE49-F238E27FC236}">
                <a16:creationId xmlns:a16="http://schemas.microsoft.com/office/drawing/2014/main" id="{3B5CF736-D09C-8053-0873-C7CD50B27844}"/>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协助市政协委员李 </a:t>
            </a:r>
            <a:r>
              <a:rPr lang="en-US" altLang="zh-CN" dirty="0">
                <a:effectLst/>
                <a:latin typeface="Microsoft YaHei" panose="020B0503020204020204" pitchFamily="34" charset="-122"/>
                <a:ea typeface="Microsoft YaHei" panose="020B0503020204020204" pitchFamily="34" charset="-122"/>
              </a:rPr>
              <a:t>xx</a:t>
            </a:r>
            <a:r>
              <a:rPr lang="zh-CN" altLang="en-US" dirty="0">
                <a:effectLst/>
                <a:latin typeface="Microsoft YaHei" panose="020B0503020204020204" pitchFamily="34" charset="-122"/>
                <a:ea typeface="Microsoft YaHei" panose="020B0503020204020204" pitchFamily="34" charset="-122"/>
              </a:rPr>
              <a:t>撰写关于社区养老服务设施建设的提案，引用民政部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社区养老服务体系建设指导意见</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，提出财政支持比例从 </a:t>
            </a:r>
            <a:r>
              <a:rPr lang="en-US" altLang="zh-CN" dirty="0">
                <a:effectLst/>
                <a:latin typeface="Microsoft YaHei" panose="020B0503020204020204" pitchFamily="34" charset="-122"/>
                <a:ea typeface="Microsoft YaHei" panose="020B0503020204020204" pitchFamily="34" charset="-122"/>
              </a:rPr>
              <a:t>40%</a:t>
            </a:r>
            <a:r>
              <a:rPr lang="zh-CN" altLang="en-US" dirty="0">
                <a:effectLst/>
                <a:latin typeface="Microsoft YaHei" panose="020B0503020204020204" pitchFamily="34" charset="-122"/>
                <a:ea typeface="Microsoft YaHei" panose="020B0503020204020204" pitchFamily="34" charset="-122"/>
              </a:rPr>
              <a:t>提至</a:t>
            </a:r>
            <a:r>
              <a:rPr lang="en-US" altLang="zh-CN" dirty="0">
                <a:effectLst/>
                <a:latin typeface="Microsoft YaHei" panose="020B0503020204020204" pitchFamily="34" charset="-122"/>
                <a:ea typeface="Microsoft YaHei" panose="020B0503020204020204" pitchFamily="34" charset="-122"/>
              </a:rPr>
              <a:t>60%</a:t>
            </a:r>
            <a:r>
              <a:rPr lang="zh-CN" altLang="en-US" dirty="0">
                <a:effectLst/>
                <a:latin typeface="Microsoft YaHei" panose="020B0503020204020204" pitchFamily="34" charset="-122"/>
                <a:ea typeface="Microsoft YaHei" panose="020B0503020204020204" pitchFamily="34" charset="-122"/>
              </a:rPr>
              <a:t>、优化审批流程等</a:t>
            </a:r>
            <a:r>
              <a:rPr lang="en-US" altLang="zh-CN" dirty="0">
                <a:effectLst/>
                <a:latin typeface="Microsoft YaHei" panose="020B0503020204020204" pitchFamily="34" charset="-122"/>
                <a:ea typeface="Microsoft YaHei" panose="020B0503020204020204" pitchFamily="34" charset="-122"/>
              </a:rPr>
              <a:t>5</a:t>
            </a:r>
            <a:r>
              <a:rPr lang="zh-CN" altLang="en-US" dirty="0">
                <a:effectLst/>
                <a:latin typeface="Microsoft YaHei" panose="020B0503020204020204" pitchFamily="34" charset="-122"/>
                <a:ea typeface="Microsoft YaHei" panose="020B0503020204020204" pitchFamily="34" charset="-122"/>
              </a:rPr>
              <a:t>条建议，测算受益老年人增加</a:t>
            </a:r>
            <a:r>
              <a:rPr lang="en-US" altLang="zh-CN" dirty="0">
                <a:effectLst/>
                <a:latin typeface="Microsoft YaHei" panose="020B0503020204020204" pitchFamily="34" charset="-122"/>
                <a:ea typeface="Microsoft YaHei" panose="020B0503020204020204" pitchFamily="34" charset="-122"/>
              </a:rPr>
              <a:t>15.2</a:t>
            </a:r>
            <a:r>
              <a:rPr lang="zh-CN" altLang="en-US" dirty="0">
                <a:effectLst/>
                <a:latin typeface="Microsoft YaHei" panose="020B0503020204020204" pitchFamily="34" charset="-122"/>
                <a:ea typeface="Microsoft YaHei" panose="020B0503020204020204" pitchFamily="34" charset="-122"/>
              </a:rPr>
              <a:t>万人。</a:t>
            </a:r>
          </a:p>
        </p:txBody>
      </p:sp>
      <p:cxnSp>
        <p:nvCxnSpPr>
          <p:cNvPr id="11" name="直线箭头连接符 10">
            <a:extLst>
              <a:ext uri="{FF2B5EF4-FFF2-40B4-BE49-F238E27FC236}">
                <a16:creationId xmlns:a16="http://schemas.microsoft.com/office/drawing/2014/main" id="{EDCACD8D-DFE9-74E3-03D1-A78CE7DA62C9}"/>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16CD44A-B9CE-2C5A-847C-3ED7E23865EC}"/>
              </a:ext>
            </a:extLst>
          </p:cNvPr>
          <p:cNvSpPr txBox="1"/>
          <p:nvPr/>
        </p:nvSpPr>
        <p:spPr>
          <a:xfrm>
            <a:off x="6059488" y="1298773"/>
            <a:ext cx="6097656" cy="2120902"/>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述职报告</a:t>
            </a:r>
            <a:r>
              <a:rPr lang="zh-CN" altLang="en-US" dirty="0">
                <a:effectLst/>
                <a:latin typeface="Microsoft YaHei" panose="020B0503020204020204" pitchFamily="34" charset="-122"/>
                <a:ea typeface="Microsoft YaHei" panose="020B0503020204020204" pitchFamily="34" charset="-122"/>
              </a:rPr>
              <a:t>：撰写（述职人姓名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2025</a:t>
            </a:r>
            <a:r>
              <a:rPr lang="zh-CN" altLang="en-US" dirty="0">
                <a:effectLst/>
                <a:latin typeface="Microsoft YaHei" panose="020B0503020204020204" pitchFamily="34" charset="-122"/>
                <a:ea typeface="Microsoft YaHei" panose="020B0503020204020204" pitchFamily="34" charset="-122"/>
              </a:rPr>
              <a:t>年度述职报告，按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（履职情况）、尚需完善的问题）、（完善计划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的结构撰写，各顶指标要量化用完成率</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增长率，强调（重点项目名称</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的贡献，不要用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卓越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领先‘等自夸词汇，表现谦虚。</a:t>
            </a:r>
          </a:p>
        </p:txBody>
      </p:sp>
      <p:sp>
        <p:nvSpPr>
          <p:cNvPr id="14" name="文本框 13">
            <a:extLst>
              <a:ext uri="{FF2B5EF4-FFF2-40B4-BE49-F238E27FC236}">
                <a16:creationId xmlns:a16="http://schemas.microsoft.com/office/drawing/2014/main" id="{7A32CECC-072A-DFE1-9211-5755BFEF35E8}"/>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撰写高新区管委会主任 </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年度述职报告，突出科技创新项目落地率 </a:t>
            </a:r>
            <a:r>
              <a:rPr lang="en-US" altLang="zh-CN" dirty="0">
                <a:effectLst/>
                <a:latin typeface="Microsoft YaHei" panose="020B0503020204020204" pitchFamily="34" charset="-122"/>
                <a:ea typeface="Microsoft YaHei" panose="020B0503020204020204" pitchFamily="34" charset="-122"/>
              </a:rPr>
              <a:t>75%</a:t>
            </a:r>
            <a:r>
              <a:rPr lang="zh-CN" altLang="en-US" dirty="0">
                <a:effectLst/>
                <a:latin typeface="Microsoft YaHei" panose="020B0503020204020204" pitchFamily="34" charset="-122"/>
                <a:ea typeface="Microsoft YaHei" panose="020B0503020204020204" pitchFamily="34" charset="-122"/>
              </a:rPr>
              <a:t>（同比</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）、解决企业技术难题</a:t>
            </a:r>
            <a:r>
              <a:rPr lang="en-US" altLang="zh-CN" dirty="0">
                <a:effectLst/>
                <a:latin typeface="Microsoft YaHei" panose="020B0503020204020204" pitchFamily="34" charset="-122"/>
                <a:ea typeface="Microsoft YaHei" panose="020B0503020204020204" pitchFamily="34" charset="-122"/>
              </a:rPr>
              <a:t>89</a:t>
            </a:r>
            <a:r>
              <a:rPr lang="zh-CN" altLang="en-US" dirty="0">
                <a:effectLst/>
                <a:latin typeface="Microsoft YaHei" panose="020B0503020204020204" pitchFamily="34" charset="-122"/>
                <a:ea typeface="Microsoft YaHei" panose="020B0503020204020204" pitchFamily="34" charset="-122"/>
              </a:rPr>
              <a:t>项，反思高端人才引进不足问题，提出</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年新增</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个创新孵化平台目标。</a:t>
            </a:r>
          </a:p>
        </p:txBody>
      </p:sp>
      <p:cxnSp>
        <p:nvCxnSpPr>
          <p:cNvPr id="17" name="直线箭头连接符 16">
            <a:extLst>
              <a:ext uri="{FF2B5EF4-FFF2-40B4-BE49-F238E27FC236}">
                <a16:creationId xmlns:a16="http://schemas.microsoft.com/office/drawing/2014/main" id="{B17556C9-8278-F577-0EA4-18B52DD00F87}"/>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06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4E09CD-375E-6C5F-3EAA-CDE2B192A949}"/>
              </a:ext>
            </a:extLst>
          </p:cNvPr>
          <p:cNvPicPr>
            <a:picLocks noChangeAspect="1"/>
          </p:cNvPicPr>
          <p:nvPr/>
        </p:nvPicPr>
        <p:blipFill>
          <a:blip r:embed="rId2"/>
          <a:stretch>
            <a:fillRect/>
          </a:stretch>
        </p:blipFill>
        <p:spPr>
          <a:xfrm>
            <a:off x="612085" y="705678"/>
            <a:ext cx="4614242" cy="6152322"/>
          </a:xfrm>
          <a:prstGeom prst="rect">
            <a:avLst/>
          </a:prstGeom>
        </p:spPr>
      </p:pic>
      <p:pic>
        <p:nvPicPr>
          <p:cNvPr id="5" name="图片 4">
            <a:extLst>
              <a:ext uri="{FF2B5EF4-FFF2-40B4-BE49-F238E27FC236}">
                <a16:creationId xmlns:a16="http://schemas.microsoft.com/office/drawing/2014/main" id="{8F742AEA-D99A-FF39-06FD-8698CD9A3C98}"/>
              </a:ext>
            </a:extLst>
          </p:cNvPr>
          <p:cNvPicPr>
            <a:picLocks noChangeAspect="1"/>
          </p:cNvPicPr>
          <p:nvPr/>
        </p:nvPicPr>
        <p:blipFill>
          <a:blip r:embed="rId3"/>
          <a:stretch>
            <a:fillRect/>
          </a:stretch>
        </p:blipFill>
        <p:spPr>
          <a:xfrm>
            <a:off x="6596201" y="705677"/>
            <a:ext cx="4614242" cy="6152323"/>
          </a:xfrm>
          <a:prstGeom prst="rect">
            <a:avLst/>
          </a:prstGeom>
        </p:spPr>
      </p:pic>
      <p:sp>
        <p:nvSpPr>
          <p:cNvPr id="6" name="文本框 5">
            <a:extLst>
              <a:ext uri="{FF2B5EF4-FFF2-40B4-BE49-F238E27FC236}">
                <a16:creationId xmlns:a16="http://schemas.microsoft.com/office/drawing/2014/main" id="{884FDD5F-A20C-7A5C-F0C5-2FAAE8E4D4D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066BD9C-1598-829A-C413-F56E3FD24ED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7759E4CB-BD65-FCC7-384B-A7E33CC586FD}"/>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441091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66BE-E744-44C6-696F-7C773FA27BE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FF650F7-7FE4-2876-28F3-81D2C2518AB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9272D18-EADD-058D-5DFD-B51AAD2510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8B93644D-B46F-94E4-E787-4CCD6BDB2375}"/>
              </a:ext>
            </a:extLst>
          </p:cNvPr>
          <p:cNvPicPr>
            <a:picLocks noChangeAspect="1"/>
          </p:cNvPicPr>
          <p:nvPr/>
        </p:nvPicPr>
        <p:blipFill>
          <a:blip r:embed="rId2"/>
          <a:stretch>
            <a:fillRect/>
          </a:stretch>
        </p:blipFill>
        <p:spPr>
          <a:xfrm>
            <a:off x="751233" y="649199"/>
            <a:ext cx="4592369" cy="6123159"/>
          </a:xfrm>
          <a:prstGeom prst="rect">
            <a:avLst/>
          </a:prstGeom>
        </p:spPr>
      </p:pic>
      <p:pic>
        <p:nvPicPr>
          <p:cNvPr id="9" name="图片 8">
            <a:extLst>
              <a:ext uri="{FF2B5EF4-FFF2-40B4-BE49-F238E27FC236}">
                <a16:creationId xmlns:a16="http://schemas.microsoft.com/office/drawing/2014/main" id="{5D69DD4B-D7FB-074E-D4B6-0A96510A0585}"/>
              </a:ext>
            </a:extLst>
          </p:cNvPr>
          <p:cNvPicPr>
            <a:picLocks noChangeAspect="1"/>
          </p:cNvPicPr>
          <p:nvPr/>
        </p:nvPicPr>
        <p:blipFill>
          <a:blip r:embed="rId3"/>
          <a:stretch>
            <a:fillRect/>
          </a:stretch>
        </p:blipFill>
        <p:spPr>
          <a:xfrm>
            <a:off x="6848397" y="649198"/>
            <a:ext cx="4592370" cy="6123160"/>
          </a:xfrm>
          <a:prstGeom prst="rect">
            <a:avLst/>
          </a:prstGeom>
        </p:spPr>
      </p:pic>
      <p:pic>
        <p:nvPicPr>
          <p:cNvPr id="2" name="图片 1">
            <a:extLst>
              <a:ext uri="{FF2B5EF4-FFF2-40B4-BE49-F238E27FC236}">
                <a16:creationId xmlns:a16="http://schemas.microsoft.com/office/drawing/2014/main" id="{E74E7FAE-1807-477A-7342-AD79301F2B20}"/>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711720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A722A-90FE-EC85-F882-72356A95C36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2E5330B-EF7A-F9F3-82FA-BA432979DEF9}"/>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2C53A3E7-49DD-2FDD-91A1-332531B69BF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33487707-400D-C2BD-7A6D-AD3D292ACE5C}"/>
              </a:ext>
            </a:extLst>
          </p:cNvPr>
          <p:cNvPicPr>
            <a:picLocks noChangeAspect="1"/>
          </p:cNvPicPr>
          <p:nvPr/>
        </p:nvPicPr>
        <p:blipFill>
          <a:blip r:embed="rId2"/>
          <a:stretch>
            <a:fillRect/>
          </a:stretch>
        </p:blipFill>
        <p:spPr>
          <a:xfrm>
            <a:off x="823458" y="726274"/>
            <a:ext cx="4534563" cy="6046084"/>
          </a:xfrm>
          <a:prstGeom prst="rect">
            <a:avLst/>
          </a:prstGeom>
        </p:spPr>
      </p:pic>
      <p:pic>
        <p:nvPicPr>
          <p:cNvPr id="8" name="图片 7">
            <a:extLst>
              <a:ext uri="{FF2B5EF4-FFF2-40B4-BE49-F238E27FC236}">
                <a16:creationId xmlns:a16="http://schemas.microsoft.com/office/drawing/2014/main" id="{F363B6C0-D9EB-1100-840D-8E8D5106EA0B}"/>
              </a:ext>
            </a:extLst>
          </p:cNvPr>
          <p:cNvPicPr>
            <a:picLocks noChangeAspect="1"/>
          </p:cNvPicPr>
          <p:nvPr/>
        </p:nvPicPr>
        <p:blipFill>
          <a:blip r:embed="rId3"/>
          <a:stretch>
            <a:fillRect/>
          </a:stretch>
        </p:blipFill>
        <p:spPr>
          <a:xfrm>
            <a:off x="6833980" y="726274"/>
            <a:ext cx="4534564" cy="6046085"/>
          </a:xfrm>
          <a:prstGeom prst="rect">
            <a:avLst/>
          </a:prstGeom>
        </p:spPr>
      </p:pic>
      <p:pic>
        <p:nvPicPr>
          <p:cNvPr id="2" name="图片 1">
            <a:extLst>
              <a:ext uri="{FF2B5EF4-FFF2-40B4-BE49-F238E27FC236}">
                <a16:creationId xmlns:a16="http://schemas.microsoft.com/office/drawing/2014/main" id="{DF9B731E-DAC9-1FA8-FE7E-0B22A17DD617}"/>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83208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E5F03-E376-97EA-D48D-7A0AFCF3FC0D}"/>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3E536A1-0683-C0CE-3E63-8FA7B43F8F6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E4311B0-5C84-410A-84E8-7B888AC9665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1FEFFE13-E029-6315-4714-A0A6C86769EF}"/>
              </a:ext>
            </a:extLst>
          </p:cNvPr>
          <p:cNvPicPr>
            <a:picLocks noChangeAspect="1"/>
          </p:cNvPicPr>
          <p:nvPr/>
        </p:nvPicPr>
        <p:blipFill>
          <a:blip r:embed="rId2"/>
          <a:stretch>
            <a:fillRect/>
          </a:stretch>
        </p:blipFill>
        <p:spPr>
          <a:xfrm>
            <a:off x="3390452" y="624551"/>
            <a:ext cx="4610856" cy="6147807"/>
          </a:xfrm>
          <a:prstGeom prst="rect">
            <a:avLst/>
          </a:prstGeom>
        </p:spPr>
      </p:pic>
      <p:pic>
        <p:nvPicPr>
          <p:cNvPr id="2" name="图片 1">
            <a:extLst>
              <a:ext uri="{FF2B5EF4-FFF2-40B4-BE49-F238E27FC236}">
                <a16:creationId xmlns:a16="http://schemas.microsoft.com/office/drawing/2014/main" id="{82A20CA4-77E4-9EB1-4D27-1858E48EB6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61801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13E83-0FD9-E686-7599-D0F934F71333}"/>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EA0EE87-7FCA-5403-BFF1-3416A91D314D}"/>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7105D74-923D-F655-4E72-626A81D02DD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0EA81A3-D383-2CC7-C6F2-4083283AC385}"/>
              </a:ext>
            </a:extLst>
          </p:cNvPr>
          <p:cNvPicPr>
            <a:picLocks noChangeAspect="1"/>
          </p:cNvPicPr>
          <p:nvPr/>
        </p:nvPicPr>
        <p:blipFill>
          <a:blip r:embed="rId2"/>
          <a:stretch>
            <a:fillRect/>
          </a:stretch>
        </p:blipFill>
        <p:spPr>
          <a:xfrm>
            <a:off x="336721" y="1282148"/>
            <a:ext cx="5888268" cy="5237922"/>
          </a:xfrm>
          <a:prstGeom prst="rect">
            <a:avLst/>
          </a:prstGeom>
        </p:spPr>
      </p:pic>
      <p:pic>
        <p:nvPicPr>
          <p:cNvPr id="3" name="图片 2">
            <a:extLst>
              <a:ext uri="{FF2B5EF4-FFF2-40B4-BE49-F238E27FC236}">
                <a16:creationId xmlns:a16="http://schemas.microsoft.com/office/drawing/2014/main" id="{7F141696-5C1A-6EF6-079B-27737DDCEF23}"/>
              </a:ext>
            </a:extLst>
          </p:cNvPr>
          <p:cNvPicPr>
            <a:picLocks noChangeAspect="1"/>
          </p:cNvPicPr>
          <p:nvPr/>
        </p:nvPicPr>
        <p:blipFill>
          <a:blip r:embed="rId3"/>
          <a:stretch>
            <a:fillRect/>
          </a:stretch>
        </p:blipFill>
        <p:spPr>
          <a:xfrm>
            <a:off x="6107708" y="1261913"/>
            <a:ext cx="5948457" cy="2350842"/>
          </a:xfrm>
          <a:prstGeom prst="rect">
            <a:avLst/>
          </a:prstGeom>
        </p:spPr>
      </p:pic>
      <p:sp>
        <p:nvSpPr>
          <p:cNvPr id="5" name="文本框 4">
            <a:extLst>
              <a:ext uri="{FF2B5EF4-FFF2-40B4-BE49-F238E27FC236}">
                <a16:creationId xmlns:a16="http://schemas.microsoft.com/office/drawing/2014/main" id="{7EEF04CD-0BAE-E276-CE3F-6F542CDC611C}"/>
              </a:ext>
            </a:extLst>
          </p:cNvPr>
          <p:cNvSpPr txBox="1"/>
          <p:nvPr/>
        </p:nvSpPr>
        <p:spPr>
          <a:xfrm>
            <a:off x="467139" y="981429"/>
            <a:ext cx="5591595"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大模型概率性幻觉问题</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偶尔一本正经胡说八道</a:t>
            </a:r>
          </a:p>
        </p:txBody>
      </p:sp>
      <p:sp>
        <p:nvSpPr>
          <p:cNvPr id="8" name="文本框 7">
            <a:extLst>
              <a:ext uri="{FF2B5EF4-FFF2-40B4-BE49-F238E27FC236}">
                <a16:creationId xmlns:a16="http://schemas.microsoft.com/office/drawing/2014/main" id="{8A44F0BA-FA70-59A3-074A-990C5C21E8D0}"/>
              </a:ext>
            </a:extLst>
          </p:cNvPr>
          <p:cNvSpPr txBox="1"/>
          <p:nvPr/>
        </p:nvSpPr>
        <p:spPr>
          <a:xfrm>
            <a:off x="6306271" y="981429"/>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事实性幻觉</a:t>
            </a:r>
          </a:p>
        </p:txBody>
      </p:sp>
      <p:pic>
        <p:nvPicPr>
          <p:cNvPr id="4" name="图片 3">
            <a:extLst>
              <a:ext uri="{FF2B5EF4-FFF2-40B4-BE49-F238E27FC236}">
                <a16:creationId xmlns:a16="http://schemas.microsoft.com/office/drawing/2014/main" id="{2F091AF3-E449-EAD4-23F9-A40ECC3FF65D}"/>
              </a:ext>
            </a:extLst>
          </p:cNvPr>
          <p:cNvPicPr>
            <a:picLocks noChangeAspect="1"/>
          </p:cNvPicPr>
          <p:nvPr/>
        </p:nvPicPr>
        <p:blipFill>
          <a:blip r:embed="rId4"/>
          <a:stretch>
            <a:fillRect/>
          </a:stretch>
        </p:blipFill>
        <p:spPr>
          <a:xfrm>
            <a:off x="10943949" y="6390005"/>
            <a:ext cx="1112216" cy="408360"/>
          </a:xfrm>
          <a:prstGeom prst="rect">
            <a:avLst/>
          </a:prstGeom>
        </p:spPr>
      </p:pic>
      <p:pic>
        <p:nvPicPr>
          <p:cNvPr id="10" name="图片 9">
            <a:extLst>
              <a:ext uri="{FF2B5EF4-FFF2-40B4-BE49-F238E27FC236}">
                <a16:creationId xmlns:a16="http://schemas.microsoft.com/office/drawing/2014/main" id="{84051114-75E2-6548-9CA9-B9E6CAE15A3F}"/>
              </a:ext>
            </a:extLst>
          </p:cNvPr>
          <p:cNvPicPr>
            <a:picLocks noChangeAspect="1"/>
          </p:cNvPicPr>
          <p:nvPr/>
        </p:nvPicPr>
        <p:blipFill>
          <a:blip r:embed="rId5"/>
          <a:stretch>
            <a:fillRect/>
          </a:stretch>
        </p:blipFill>
        <p:spPr>
          <a:xfrm>
            <a:off x="6224989" y="3338207"/>
            <a:ext cx="5390322" cy="3326346"/>
          </a:xfrm>
          <a:prstGeom prst="rect">
            <a:avLst/>
          </a:prstGeom>
        </p:spPr>
      </p:pic>
    </p:spTree>
    <p:extLst>
      <p:ext uri="{BB962C8B-B14F-4D97-AF65-F5344CB8AC3E}">
        <p14:creationId xmlns:p14="http://schemas.microsoft.com/office/powerpoint/2010/main" val="1469334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EF80-388A-F596-1A28-0B6EA52AE51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A89512-486E-EF44-92EB-140FF40D48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6D45CFC-067A-E4E1-8313-9D3FC769990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2A9C9D1-3283-2FD2-7995-CE575F4395F7}"/>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9" name="图片 8">
            <a:extLst>
              <a:ext uri="{FF2B5EF4-FFF2-40B4-BE49-F238E27FC236}">
                <a16:creationId xmlns:a16="http://schemas.microsoft.com/office/drawing/2014/main" id="{B110DC5F-AA90-7FE1-04EA-3898EA824983}"/>
              </a:ext>
            </a:extLst>
          </p:cNvPr>
          <p:cNvPicPr>
            <a:picLocks noChangeAspect="1"/>
          </p:cNvPicPr>
          <p:nvPr/>
        </p:nvPicPr>
        <p:blipFill>
          <a:blip r:embed="rId3"/>
          <a:stretch>
            <a:fillRect/>
          </a:stretch>
        </p:blipFill>
        <p:spPr>
          <a:xfrm>
            <a:off x="263491" y="1469184"/>
            <a:ext cx="11115474" cy="4920821"/>
          </a:xfrm>
          <a:prstGeom prst="rect">
            <a:avLst/>
          </a:prstGeom>
        </p:spPr>
      </p:pic>
      <p:sp>
        <p:nvSpPr>
          <p:cNvPr id="11" name="文本框 10">
            <a:extLst>
              <a:ext uri="{FF2B5EF4-FFF2-40B4-BE49-F238E27FC236}">
                <a16:creationId xmlns:a16="http://schemas.microsoft.com/office/drawing/2014/main" id="{A242AFF4-E385-BB08-1ADB-EFDC75F73F34}"/>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spTree>
    <p:extLst>
      <p:ext uri="{BB962C8B-B14F-4D97-AF65-F5344CB8AC3E}">
        <p14:creationId xmlns:p14="http://schemas.microsoft.com/office/powerpoint/2010/main" val="1984704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ECDE9-5D0D-2869-27B7-BEE3806430E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8266881-DAD9-B978-AA95-CE741D42DC58}"/>
              </a:ext>
            </a:extLst>
          </p:cNvPr>
          <p:cNvSpPr txBox="1"/>
          <p:nvPr/>
        </p:nvSpPr>
        <p:spPr>
          <a:xfrm>
            <a:off x="3740227" y="3019237"/>
            <a:ext cx="4711546"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3FF09BD0-0829-A1FA-1D91-9B8927CFDA8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6E26F4B9-26EE-0AB5-C004-AFD655240D3F}"/>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865768AC-50D4-2542-EBAC-BF9FF9F7DF41}"/>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83302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FC847-28AB-B304-2CE8-94764C3A894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6D1B876-ACF2-E8B6-1BF9-3F064D6648B4}"/>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36A9C49B-9999-2E58-1D36-FA76725C1E7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F41D8DD-BBE4-5DB3-F261-795C60C81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11" name="文本框 10">
            <a:extLst>
              <a:ext uri="{FF2B5EF4-FFF2-40B4-BE49-F238E27FC236}">
                <a16:creationId xmlns:a16="http://schemas.microsoft.com/office/drawing/2014/main" id="{979AA02F-07DA-8AE0-DB51-85483D0B069C}"/>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pic>
        <p:nvPicPr>
          <p:cNvPr id="2" name="图片 1">
            <a:extLst>
              <a:ext uri="{FF2B5EF4-FFF2-40B4-BE49-F238E27FC236}">
                <a16:creationId xmlns:a16="http://schemas.microsoft.com/office/drawing/2014/main" id="{EC511DCC-4661-EAC7-CA51-D097235B589B}"/>
              </a:ext>
            </a:extLst>
          </p:cNvPr>
          <p:cNvPicPr>
            <a:picLocks noChangeAspect="1"/>
          </p:cNvPicPr>
          <p:nvPr/>
        </p:nvPicPr>
        <p:blipFill>
          <a:blip r:embed="rId3"/>
          <a:stretch>
            <a:fillRect/>
          </a:stretch>
        </p:blipFill>
        <p:spPr>
          <a:xfrm>
            <a:off x="336721" y="1662936"/>
            <a:ext cx="11050147" cy="4399933"/>
          </a:xfrm>
          <a:prstGeom prst="rect">
            <a:avLst/>
          </a:prstGeom>
        </p:spPr>
      </p:pic>
    </p:spTree>
    <p:extLst>
      <p:ext uri="{BB962C8B-B14F-4D97-AF65-F5344CB8AC3E}">
        <p14:creationId xmlns:p14="http://schemas.microsoft.com/office/powerpoint/2010/main" val="653776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0583E-5403-9CF2-A462-40815F7B53E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B694D6AC-506C-38F7-01D6-6C4EBD74A703}"/>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2B16578-7212-98D1-EE3B-96905608DCE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EFAFAC75-0BFD-4230-4C52-1CC56AB5627D}"/>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7F195FAD-7CFD-CEE3-3EB6-A530D6B7E6DA}"/>
              </a:ext>
            </a:extLst>
          </p:cNvPr>
          <p:cNvPicPr>
            <a:picLocks noChangeAspect="1"/>
          </p:cNvPicPr>
          <p:nvPr/>
        </p:nvPicPr>
        <p:blipFill>
          <a:blip r:embed="rId3"/>
          <a:stretch>
            <a:fillRect/>
          </a:stretch>
        </p:blipFill>
        <p:spPr>
          <a:xfrm>
            <a:off x="812453" y="848971"/>
            <a:ext cx="9766853" cy="5233084"/>
          </a:xfrm>
          <a:prstGeom prst="rect">
            <a:avLst/>
          </a:prstGeom>
        </p:spPr>
      </p:pic>
      <p:sp>
        <p:nvSpPr>
          <p:cNvPr id="5" name="文本框 4">
            <a:extLst>
              <a:ext uri="{FF2B5EF4-FFF2-40B4-BE49-F238E27FC236}">
                <a16:creationId xmlns:a16="http://schemas.microsoft.com/office/drawing/2014/main" id="{DE812F2A-79ED-EDF4-469A-8EFE8F96D720}"/>
              </a:ext>
            </a:extLst>
          </p:cNvPr>
          <p:cNvSpPr txBox="1"/>
          <p:nvPr/>
        </p:nvSpPr>
        <p:spPr>
          <a:xfrm>
            <a:off x="7882081" y="6229830"/>
            <a:ext cx="3241593" cy="307777"/>
          </a:xfrm>
          <a:prstGeom prst="rect">
            <a:avLst/>
          </a:prstGeom>
          <a:noFill/>
        </p:spPr>
        <p:txBody>
          <a:bodyPr wrap="none" rtlCol="0">
            <a:spAutoFit/>
          </a:bodyPr>
          <a:lstStyle/>
          <a:p>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 参考清华大学</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1400" dirty="0" err="1">
                <a:latin typeface="Times New Roman" panose="02020603050405020304" pitchFamily="18" charset="0"/>
                <a:ea typeface="KaiTi" panose="02010609060101010101" pitchFamily="49" charset="-122"/>
                <a:cs typeface="Times New Roman" panose="02020603050405020304" pitchFamily="18" charset="0"/>
              </a:rPr>
              <a:t>DeepSeek</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与</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AI</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幻觉</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endPar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2334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99365-A32F-8932-D3AB-1A61AD66B5C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0D2FA2D-FA5D-A13B-7ECE-B4C13CFCD059}"/>
              </a:ext>
            </a:extLst>
          </p:cNvPr>
          <p:cNvSpPr txBox="1"/>
          <p:nvPr/>
        </p:nvSpPr>
        <p:spPr>
          <a:xfrm>
            <a:off x="3435308" y="3019237"/>
            <a:ext cx="5321393"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怎样部署大模型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pic>
        <p:nvPicPr>
          <p:cNvPr id="7" name="图片 6">
            <a:extLst>
              <a:ext uri="{FF2B5EF4-FFF2-40B4-BE49-F238E27FC236}">
                <a16:creationId xmlns:a16="http://schemas.microsoft.com/office/drawing/2014/main" id="{401D29F3-2CA2-63CC-DD65-502E7A85B435}"/>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C11E822D-CC40-8949-A7AA-FDBCE88F7C43}"/>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5E12F4C7-A549-4FF3-FAA4-C1F58DFBD806}"/>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041777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9225D-8819-1AEC-F5EC-A29740BF238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628BB06-16BE-B7E5-19B7-4A3D1F69E753}"/>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66B0AA00-D7B2-F071-5721-1F40ABC1A3D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001F56B7-ABEC-9B67-801B-73F7944D3F5A}"/>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5736B82A-0008-E2DA-528F-1036448888F2}"/>
              </a:ext>
            </a:extLst>
          </p:cNvPr>
          <p:cNvSpPr txBox="1"/>
          <p:nvPr/>
        </p:nvSpPr>
        <p:spPr>
          <a:xfrm>
            <a:off x="263491" y="1053547"/>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网页端使用</a:t>
            </a:r>
          </a:p>
        </p:txBody>
      </p:sp>
      <p:pic>
        <p:nvPicPr>
          <p:cNvPr id="8" name="图片 7">
            <a:extLst>
              <a:ext uri="{FF2B5EF4-FFF2-40B4-BE49-F238E27FC236}">
                <a16:creationId xmlns:a16="http://schemas.microsoft.com/office/drawing/2014/main" id="{435057FA-083F-FADE-5CAB-FF8F79AE8D3D}"/>
              </a:ext>
            </a:extLst>
          </p:cNvPr>
          <p:cNvPicPr>
            <a:picLocks noChangeAspect="1"/>
          </p:cNvPicPr>
          <p:nvPr/>
        </p:nvPicPr>
        <p:blipFill>
          <a:blip r:embed="rId3"/>
          <a:stretch>
            <a:fillRect/>
          </a:stretch>
        </p:blipFill>
        <p:spPr>
          <a:xfrm>
            <a:off x="1968219" y="1806123"/>
            <a:ext cx="1727200" cy="622300"/>
          </a:xfrm>
          <a:prstGeom prst="rect">
            <a:avLst/>
          </a:prstGeom>
        </p:spPr>
      </p:pic>
      <p:sp>
        <p:nvSpPr>
          <p:cNvPr id="10" name="文本框 9">
            <a:extLst>
              <a:ext uri="{FF2B5EF4-FFF2-40B4-BE49-F238E27FC236}">
                <a16:creationId xmlns:a16="http://schemas.microsoft.com/office/drawing/2014/main" id="{201BD1A1-7236-4AF2-9022-12CE1F4BE212}"/>
              </a:ext>
            </a:extLst>
          </p:cNvPr>
          <p:cNvSpPr txBox="1"/>
          <p:nvPr/>
        </p:nvSpPr>
        <p:spPr>
          <a:xfrm>
            <a:off x="2041449" y="2510965"/>
            <a:ext cx="36091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https://www.deepseek.com/</a:t>
            </a:r>
          </a:p>
        </p:txBody>
      </p:sp>
      <p:pic>
        <p:nvPicPr>
          <p:cNvPr id="4" name="图片 3">
            <a:extLst>
              <a:ext uri="{FF2B5EF4-FFF2-40B4-BE49-F238E27FC236}">
                <a16:creationId xmlns:a16="http://schemas.microsoft.com/office/drawing/2014/main" id="{43EF2060-FA21-BF8F-7E8A-353B28EAE38F}"/>
              </a:ext>
            </a:extLst>
          </p:cNvPr>
          <p:cNvPicPr>
            <a:picLocks noChangeAspect="1"/>
          </p:cNvPicPr>
          <p:nvPr/>
        </p:nvPicPr>
        <p:blipFill>
          <a:blip r:embed="rId4"/>
          <a:stretch>
            <a:fillRect/>
          </a:stretch>
        </p:blipFill>
        <p:spPr>
          <a:xfrm>
            <a:off x="2041449" y="3229771"/>
            <a:ext cx="1415385" cy="568474"/>
          </a:xfrm>
          <a:prstGeom prst="rect">
            <a:avLst/>
          </a:prstGeom>
        </p:spPr>
      </p:pic>
      <p:sp>
        <p:nvSpPr>
          <p:cNvPr id="11" name="文本框 10">
            <a:extLst>
              <a:ext uri="{FF2B5EF4-FFF2-40B4-BE49-F238E27FC236}">
                <a16:creationId xmlns:a16="http://schemas.microsoft.com/office/drawing/2014/main" id="{C940E4D9-2DE7-221C-AA10-89AD1B539519}"/>
              </a:ext>
            </a:extLst>
          </p:cNvPr>
          <p:cNvSpPr txBox="1"/>
          <p:nvPr/>
        </p:nvSpPr>
        <p:spPr>
          <a:xfrm>
            <a:off x="2048569" y="3798245"/>
            <a:ext cx="2422056"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https://openai.com</a:t>
            </a:r>
            <a:r>
              <a:rPr lang="zh-CN" altLang="en-US" dirty="0"/>
              <a:t>/</a:t>
            </a:r>
          </a:p>
        </p:txBody>
      </p:sp>
      <p:pic>
        <p:nvPicPr>
          <p:cNvPr id="12" name="图片 11">
            <a:extLst>
              <a:ext uri="{FF2B5EF4-FFF2-40B4-BE49-F238E27FC236}">
                <a16:creationId xmlns:a16="http://schemas.microsoft.com/office/drawing/2014/main" id="{465C671D-9BE6-E4D0-9C9F-E7422CB751AC}"/>
              </a:ext>
            </a:extLst>
          </p:cNvPr>
          <p:cNvPicPr>
            <a:picLocks noChangeAspect="1"/>
          </p:cNvPicPr>
          <p:nvPr/>
        </p:nvPicPr>
        <p:blipFill>
          <a:blip r:embed="rId5"/>
          <a:stretch>
            <a:fillRect/>
          </a:stretch>
        </p:blipFill>
        <p:spPr>
          <a:xfrm>
            <a:off x="1968219" y="4517052"/>
            <a:ext cx="2590800" cy="622300"/>
          </a:xfrm>
          <a:prstGeom prst="rect">
            <a:avLst/>
          </a:prstGeom>
        </p:spPr>
      </p:pic>
      <p:sp>
        <p:nvSpPr>
          <p:cNvPr id="14" name="文本框 13">
            <a:extLst>
              <a:ext uri="{FF2B5EF4-FFF2-40B4-BE49-F238E27FC236}">
                <a16:creationId xmlns:a16="http://schemas.microsoft.com/office/drawing/2014/main" id="{47271D27-DD16-EB61-8827-53307CF0B4C9}"/>
              </a:ext>
            </a:extLst>
          </p:cNvPr>
          <p:cNvSpPr txBox="1"/>
          <p:nvPr/>
        </p:nvSpPr>
        <p:spPr>
          <a:xfrm>
            <a:off x="2032175" y="5301631"/>
            <a:ext cx="26705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https://chat.qwen.ai/</a:t>
            </a:r>
          </a:p>
        </p:txBody>
      </p:sp>
      <p:pic>
        <p:nvPicPr>
          <p:cNvPr id="15" name="图片 14">
            <a:extLst>
              <a:ext uri="{FF2B5EF4-FFF2-40B4-BE49-F238E27FC236}">
                <a16:creationId xmlns:a16="http://schemas.microsoft.com/office/drawing/2014/main" id="{70CB2A78-9D77-EC0D-5E74-E99D99F09E42}"/>
              </a:ext>
            </a:extLst>
          </p:cNvPr>
          <p:cNvPicPr>
            <a:picLocks noChangeAspect="1"/>
          </p:cNvPicPr>
          <p:nvPr/>
        </p:nvPicPr>
        <p:blipFill>
          <a:blip r:embed="rId6"/>
          <a:stretch>
            <a:fillRect/>
          </a:stretch>
        </p:blipFill>
        <p:spPr>
          <a:xfrm>
            <a:off x="6573721" y="2044625"/>
            <a:ext cx="1016000" cy="838200"/>
          </a:xfrm>
          <a:prstGeom prst="rect">
            <a:avLst/>
          </a:prstGeom>
        </p:spPr>
      </p:pic>
      <p:sp>
        <p:nvSpPr>
          <p:cNvPr id="17" name="文本框 16">
            <a:extLst>
              <a:ext uri="{FF2B5EF4-FFF2-40B4-BE49-F238E27FC236}">
                <a16:creationId xmlns:a16="http://schemas.microsoft.com/office/drawing/2014/main" id="{3747FECC-D55C-8827-52B0-552C355A099D}"/>
              </a:ext>
            </a:extLst>
          </p:cNvPr>
          <p:cNvSpPr txBox="1"/>
          <p:nvPr/>
        </p:nvSpPr>
        <p:spPr>
          <a:xfrm>
            <a:off x="6541440" y="2747100"/>
            <a:ext cx="3516962"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https://gemini.google.com/app</a:t>
            </a:r>
          </a:p>
        </p:txBody>
      </p:sp>
      <p:pic>
        <p:nvPicPr>
          <p:cNvPr id="18" name="图片 17">
            <a:extLst>
              <a:ext uri="{FF2B5EF4-FFF2-40B4-BE49-F238E27FC236}">
                <a16:creationId xmlns:a16="http://schemas.microsoft.com/office/drawing/2014/main" id="{68938110-924A-33AB-886B-A0B0210EB7D8}"/>
              </a:ext>
            </a:extLst>
          </p:cNvPr>
          <p:cNvPicPr>
            <a:picLocks noChangeAspect="1"/>
          </p:cNvPicPr>
          <p:nvPr/>
        </p:nvPicPr>
        <p:blipFill>
          <a:blip r:embed="rId7"/>
          <a:stretch>
            <a:fillRect/>
          </a:stretch>
        </p:blipFill>
        <p:spPr>
          <a:xfrm>
            <a:off x="6573721" y="3907575"/>
            <a:ext cx="1180677" cy="568474"/>
          </a:xfrm>
          <a:prstGeom prst="rect">
            <a:avLst/>
          </a:prstGeom>
        </p:spPr>
      </p:pic>
      <p:sp>
        <p:nvSpPr>
          <p:cNvPr id="20" name="文本框 19">
            <a:extLst>
              <a:ext uri="{FF2B5EF4-FFF2-40B4-BE49-F238E27FC236}">
                <a16:creationId xmlns:a16="http://schemas.microsoft.com/office/drawing/2014/main" id="{0E4062F5-2EFE-CD43-F94D-AA1F613F31EE}"/>
              </a:ext>
            </a:extLst>
          </p:cNvPr>
          <p:cNvSpPr txBox="1"/>
          <p:nvPr/>
        </p:nvSpPr>
        <p:spPr>
          <a:xfrm>
            <a:off x="6541439" y="4620861"/>
            <a:ext cx="396422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https://grok.com/?referrer=website</a:t>
            </a:r>
          </a:p>
        </p:txBody>
      </p:sp>
    </p:spTree>
    <p:extLst>
      <p:ext uri="{BB962C8B-B14F-4D97-AF65-F5344CB8AC3E}">
        <p14:creationId xmlns:p14="http://schemas.microsoft.com/office/powerpoint/2010/main" val="1696850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0697D-9EBC-E20C-B3E9-38CE0AD0707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EF04615-6187-5E1D-DD1E-1B6055A00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0" name="圆角矩形 29">
            <a:extLst>
              <a:ext uri="{FF2B5EF4-FFF2-40B4-BE49-F238E27FC236}">
                <a16:creationId xmlns:a16="http://schemas.microsoft.com/office/drawing/2014/main" id="{066B0771-C1E1-9C6D-67A6-C9AC6A27056F}"/>
              </a:ext>
            </a:extLst>
          </p:cNvPr>
          <p:cNvSpPr/>
          <p:nvPr/>
        </p:nvSpPr>
        <p:spPr>
          <a:xfrm>
            <a:off x="9378179" y="5993541"/>
            <a:ext cx="1733407" cy="499397"/>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9C0727DE-9764-B757-4844-0EC954780763}"/>
              </a:ext>
            </a:extLst>
          </p:cNvPr>
          <p:cNvSpPr/>
          <p:nvPr/>
        </p:nvSpPr>
        <p:spPr>
          <a:xfrm>
            <a:off x="7281407" y="5997483"/>
            <a:ext cx="1839880" cy="499397"/>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2B459FD3-2D45-BAB9-2356-24D4B052F167}"/>
              </a:ext>
            </a:extLst>
          </p:cNvPr>
          <p:cNvSpPr/>
          <p:nvPr/>
        </p:nvSpPr>
        <p:spPr>
          <a:xfrm>
            <a:off x="4951429" y="6004610"/>
            <a:ext cx="2073086" cy="49939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17EFD261-30A5-80D2-7157-5C0F5C2C2C11}"/>
              </a:ext>
            </a:extLst>
          </p:cNvPr>
          <p:cNvSpPr/>
          <p:nvPr/>
        </p:nvSpPr>
        <p:spPr>
          <a:xfrm>
            <a:off x="2850259" y="6002118"/>
            <a:ext cx="1839881" cy="49939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E7050601-211D-C60B-06C0-1A6E6C420D65}"/>
              </a:ext>
            </a:extLst>
          </p:cNvPr>
          <p:cNvSpPr/>
          <p:nvPr/>
        </p:nvSpPr>
        <p:spPr>
          <a:xfrm>
            <a:off x="636036" y="5997483"/>
            <a:ext cx="1952934" cy="499397"/>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4F1193DE-48A9-16CA-1ACC-D4B209F3CEC0}"/>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787595CD-2187-0C83-6A5B-A8448AE2F20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906022F-73B2-7747-34E2-EA05140F51C9}"/>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6564537A-24E0-E65A-5D19-010A14841888}"/>
              </a:ext>
            </a:extLst>
          </p:cNvPr>
          <p:cNvPicPr>
            <a:picLocks noChangeAspect="1"/>
          </p:cNvPicPr>
          <p:nvPr/>
        </p:nvPicPr>
        <p:blipFill>
          <a:blip r:embed="rId3"/>
          <a:stretch>
            <a:fillRect/>
          </a:stretch>
        </p:blipFill>
        <p:spPr>
          <a:xfrm>
            <a:off x="1042127" y="4975563"/>
            <a:ext cx="879509" cy="828890"/>
          </a:xfrm>
          <a:prstGeom prst="rect">
            <a:avLst/>
          </a:prstGeom>
        </p:spPr>
      </p:pic>
      <p:sp>
        <p:nvSpPr>
          <p:cNvPr id="13" name="文本框 12">
            <a:extLst>
              <a:ext uri="{FF2B5EF4-FFF2-40B4-BE49-F238E27FC236}">
                <a16:creationId xmlns:a16="http://schemas.microsoft.com/office/drawing/2014/main" id="{076ACA24-4F92-F0B4-9B77-71E4CFB3B0D5}"/>
              </a:ext>
            </a:extLst>
          </p:cNvPr>
          <p:cNvSpPr txBox="1"/>
          <p:nvPr/>
        </p:nvSpPr>
        <p:spPr>
          <a:xfrm>
            <a:off x="1921636" y="5236120"/>
            <a:ext cx="2454965"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https://ollama.com/</a:t>
            </a:r>
          </a:p>
        </p:txBody>
      </p:sp>
      <p:pic>
        <p:nvPicPr>
          <p:cNvPr id="16" name="图片 15">
            <a:extLst>
              <a:ext uri="{FF2B5EF4-FFF2-40B4-BE49-F238E27FC236}">
                <a16:creationId xmlns:a16="http://schemas.microsoft.com/office/drawing/2014/main" id="{01C241F7-5ED1-25BF-93E7-59E8A858E41B}"/>
              </a:ext>
            </a:extLst>
          </p:cNvPr>
          <p:cNvPicPr>
            <a:picLocks noChangeAspect="1"/>
          </p:cNvPicPr>
          <p:nvPr/>
        </p:nvPicPr>
        <p:blipFill>
          <a:blip r:embed="rId4"/>
          <a:stretch>
            <a:fillRect/>
          </a:stretch>
        </p:blipFill>
        <p:spPr>
          <a:xfrm>
            <a:off x="190261" y="1746786"/>
            <a:ext cx="4614708" cy="2830479"/>
          </a:xfrm>
          <a:prstGeom prst="rect">
            <a:avLst/>
          </a:prstGeom>
        </p:spPr>
      </p:pic>
      <p:sp>
        <p:nvSpPr>
          <p:cNvPr id="21" name="文本框 20">
            <a:extLst>
              <a:ext uri="{FF2B5EF4-FFF2-40B4-BE49-F238E27FC236}">
                <a16:creationId xmlns:a16="http://schemas.microsoft.com/office/drawing/2014/main" id="{FD0F41C8-C576-4DD4-8E1F-43D3A5405F67}"/>
              </a:ext>
            </a:extLst>
          </p:cNvPr>
          <p:cNvSpPr txBox="1"/>
          <p:nvPr/>
        </p:nvSpPr>
        <p:spPr>
          <a:xfrm>
            <a:off x="712034" y="6063839"/>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数据隐私与安全</a:t>
            </a:r>
          </a:p>
        </p:txBody>
      </p:sp>
      <p:sp>
        <p:nvSpPr>
          <p:cNvPr id="22" name="文本框 21">
            <a:extLst>
              <a:ext uri="{FF2B5EF4-FFF2-40B4-BE49-F238E27FC236}">
                <a16:creationId xmlns:a16="http://schemas.microsoft.com/office/drawing/2014/main" id="{807A8964-0123-CD41-6D59-19F741BE6AA4}"/>
              </a:ext>
            </a:extLst>
          </p:cNvPr>
          <p:cNvSpPr txBox="1"/>
          <p:nvPr/>
        </p:nvSpPr>
        <p:spPr>
          <a:xfrm>
            <a:off x="3007900" y="6067151"/>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定制化与灵活</a:t>
            </a:r>
          </a:p>
        </p:txBody>
      </p:sp>
      <p:sp>
        <p:nvSpPr>
          <p:cNvPr id="23" name="文本框 22">
            <a:extLst>
              <a:ext uri="{FF2B5EF4-FFF2-40B4-BE49-F238E27FC236}">
                <a16:creationId xmlns:a16="http://schemas.microsoft.com/office/drawing/2014/main" id="{4003F648-6253-AB03-BD48-D86D25A2D58A}"/>
              </a:ext>
            </a:extLst>
          </p:cNvPr>
          <p:cNvSpPr txBox="1"/>
          <p:nvPr/>
        </p:nvSpPr>
        <p:spPr>
          <a:xfrm>
            <a:off x="5087725"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离线与高效使用</a:t>
            </a:r>
          </a:p>
        </p:txBody>
      </p:sp>
      <p:sp>
        <p:nvSpPr>
          <p:cNvPr id="24" name="文本框 23">
            <a:extLst>
              <a:ext uri="{FF2B5EF4-FFF2-40B4-BE49-F238E27FC236}">
                <a16:creationId xmlns:a16="http://schemas.microsoft.com/office/drawing/2014/main" id="{58356575-4FBE-B6E4-1AEA-E280AEC94AF1}"/>
              </a:ext>
            </a:extLst>
          </p:cNvPr>
          <p:cNvSpPr txBox="1"/>
          <p:nvPr/>
        </p:nvSpPr>
        <p:spPr>
          <a:xfrm>
            <a:off x="7281407"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成本与资源优化</a:t>
            </a:r>
          </a:p>
        </p:txBody>
      </p:sp>
      <p:sp>
        <p:nvSpPr>
          <p:cNvPr id="25" name="文本框 24">
            <a:extLst>
              <a:ext uri="{FF2B5EF4-FFF2-40B4-BE49-F238E27FC236}">
                <a16:creationId xmlns:a16="http://schemas.microsoft.com/office/drawing/2014/main" id="{32C7964E-93BC-80B8-A039-D838EFD842D7}"/>
              </a:ext>
            </a:extLst>
          </p:cNvPr>
          <p:cNvSpPr txBox="1"/>
          <p:nvPr/>
        </p:nvSpPr>
        <p:spPr>
          <a:xfrm>
            <a:off x="9462946" y="6063839"/>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避免使用限制</a:t>
            </a:r>
          </a:p>
        </p:txBody>
      </p:sp>
      <p:pic>
        <p:nvPicPr>
          <p:cNvPr id="31" name="图片 30">
            <a:extLst>
              <a:ext uri="{FF2B5EF4-FFF2-40B4-BE49-F238E27FC236}">
                <a16:creationId xmlns:a16="http://schemas.microsoft.com/office/drawing/2014/main" id="{2D51ED60-793C-065F-614B-D22A76B53258}"/>
              </a:ext>
            </a:extLst>
          </p:cNvPr>
          <p:cNvPicPr>
            <a:picLocks noChangeAspect="1"/>
          </p:cNvPicPr>
          <p:nvPr/>
        </p:nvPicPr>
        <p:blipFill>
          <a:blip r:embed="rId5"/>
          <a:stretch>
            <a:fillRect/>
          </a:stretch>
        </p:blipFill>
        <p:spPr>
          <a:xfrm>
            <a:off x="4951429" y="1253602"/>
            <a:ext cx="7125540" cy="1603070"/>
          </a:xfrm>
          <a:prstGeom prst="rect">
            <a:avLst/>
          </a:prstGeom>
        </p:spPr>
      </p:pic>
      <p:pic>
        <p:nvPicPr>
          <p:cNvPr id="33" name="图片 32">
            <a:extLst>
              <a:ext uri="{FF2B5EF4-FFF2-40B4-BE49-F238E27FC236}">
                <a16:creationId xmlns:a16="http://schemas.microsoft.com/office/drawing/2014/main" id="{8C844BA7-A78F-C8FF-010B-DFBDC2C8FEB8}"/>
              </a:ext>
            </a:extLst>
          </p:cNvPr>
          <p:cNvPicPr>
            <a:picLocks noChangeAspect="1"/>
          </p:cNvPicPr>
          <p:nvPr/>
        </p:nvPicPr>
        <p:blipFill>
          <a:blip r:embed="rId6"/>
          <a:stretch>
            <a:fillRect/>
          </a:stretch>
        </p:blipFill>
        <p:spPr>
          <a:xfrm>
            <a:off x="4722429" y="3320146"/>
            <a:ext cx="6777628" cy="2475163"/>
          </a:xfrm>
          <a:prstGeom prst="rect">
            <a:avLst/>
          </a:prstGeom>
        </p:spPr>
      </p:pic>
      <p:cxnSp>
        <p:nvCxnSpPr>
          <p:cNvPr id="35" name="直线箭头连接符 34">
            <a:extLst>
              <a:ext uri="{FF2B5EF4-FFF2-40B4-BE49-F238E27FC236}">
                <a16:creationId xmlns:a16="http://schemas.microsoft.com/office/drawing/2014/main" id="{7EB5BD89-B81F-A10C-89EE-EBE1B34D5E58}"/>
              </a:ext>
            </a:extLst>
          </p:cNvPr>
          <p:cNvCxnSpPr>
            <a:cxnSpLocks/>
          </p:cNvCxnSpPr>
          <p:nvPr/>
        </p:nvCxnSpPr>
        <p:spPr>
          <a:xfrm>
            <a:off x="8514199" y="2876550"/>
            <a:ext cx="0" cy="46347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965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6416-5BDC-FD71-1CCC-E89F2A915F8E}"/>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69B4B868-6C87-FCF9-1C3A-BE56E1AB0B97}"/>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07BF93ED-60CD-9C1F-26FE-A665729858F3}"/>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372CFBF-23FD-4BF5-0639-926B684084F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8C09FB9-FF4A-8831-2A40-44651F224BA8}"/>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BED311A-E635-A9D9-6A57-CDC27FE65618}"/>
              </a:ext>
            </a:extLst>
          </p:cNvPr>
          <p:cNvPicPr>
            <a:picLocks noChangeAspect="1"/>
          </p:cNvPicPr>
          <p:nvPr/>
        </p:nvPicPr>
        <p:blipFill>
          <a:blip r:embed="rId3"/>
          <a:stretch>
            <a:fillRect/>
          </a:stretch>
        </p:blipFill>
        <p:spPr>
          <a:xfrm>
            <a:off x="1013789" y="1523231"/>
            <a:ext cx="9800949" cy="5143714"/>
          </a:xfrm>
          <a:prstGeom prst="rect">
            <a:avLst/>
          </a:prstGeom>
        </p:spPr>
      </p:pic>
    </p:spTree>
    <p:extLst>
      <p:ext uri="{BB962C8B-B14F-4D97-AF65-F5344CB8AC3E}">
        <p14:creationId xmlns:p14="http://schemas.microsoft.com/office/powerpoint/2010/main" val="1948690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E7FD-9E10-0873-E650-5CAE5DA13EEF}"/>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9318CC-29D1-3C83-74F6-104E72952A14}"/>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E50C1CF2-8C07-78DE-5FF5-81B270CFFB7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3B15244C-315A-6D1E-3DDC-FD9102CB4574}"/>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801D13F-82D0-945C-998A-7456B13D4B8E}"/>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10" name="图片 9">
            <a:extLst>
              <a:ext uri="{FF2B5EF4-FFF2-40B4-BE49-F238E27FC236}">
                <a16:creationId xmlns:a16="http://schemas.microsoft.com/office/drawing/2014/main" id="{14A809AD-0BFC-79A3-05AB-533956FDB856}"/>
              </a:ext>
            </a:extLst>
          </p:cNvPr>
          <p:cNvPicPr>
            <a:picLocks noChangeAspect="1"/>
          </p:cNvPicPr>
          <p:nvPr/>
        </p:nvPicPr>
        <p:blipFill>
          <a:blip r:embed="rId3"/>
          <a:stretch>
            <a:fillRect/>
          </a:stretch>
        </p:blipFill>
        <p:spPr>
          <a:xfrm>
            <a:off x="6103913" y="1853648"/>
            <a:ext cx="5750242" cy="3150704"/>
          </a:xfrm>
          <a:prstGeom prst="rect">
            <a:avLst/>
          </a:prstGeom>
        </p:spPr>
      </p:pic>
      <p:pic>
        <p:nvPicPr>
          <p:cNvPr id="11" name="图片 10">
            <a:extLst>
              <a:ext uri="{FF2B5EF4-FFF2-40B4-BE49-F238E27FC236}">
                <a16:creationId xmlns:a16="http://schemas.microsoft.com/office/drawing/2014/main" id="{F48E48F4-7351-7C87-D3CE-99195C55CB99}"/>
              </a:ext>
            </a:extLst>
          </p:cNvPr>
          <p:cNvPicPr>
            <a:picLocks noChangeAspect="1"/>
          </p:cNvPicPr>
          <p:nvPr/>
        </p:nvPicPr>
        <p:blipFill>
          <a:blip r:embed="rId4"/>
          <a:stretch>
            <a:fillRect/>
          </a:stretch>
        </p:blipFill>
        <p:spPr>
          <a:xfrm>
            <a:off x="89452" y="2086407"/>
            <a:ext cx="5866408" cy="2758211"/>
          </a:xfrm>
          <a:prstGeom prst="rect">
            <a:avLst/>
          </a:prstGeom>
        </p:spPr>
      </p:pic>
    </p:spTree>
    <p:extLst>
      <p:ext uri="{BB962C8B-B14F-4D97-AF65-F5344CB8AC3E}">
        <p14:creationId xmlns:p14="http://schemas.microsoft.com/office/powerpoint/2010/main" val="3546703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C9612-2C49-6883-CA7D-A69B089B86D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520C17-326A-B503-8B59-452E41438A1B}"/>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E46D6C18-18BD-92E2-E1CA-BBF5BE68FF8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8C4C49E8-6DE5-AC5E-FCA4-4179E7AE827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6AF99ECF-F554-D659-70DE-7AAFAF134B12}"/>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3" name="图片 2">
            <a:extLst>
              <a:ext uri="{FF2B5EF4-FFF2-40B4-BE49-F238E27FC236}">
                <a16:creationId xmlns:a16="http://schemas.microsoft.com/office/drawing/2014/main" id="{57E5CCA2-DBF6-1735-612D-B9373FA14521}"/>
              </a:ext>
            </a:extLst>
          </p:cNvPr>
          <p:cNvPicPr>
            <a:picLocks noChangeAspect="1"/>
          </p:cNvPicPr>
          <p:nvPr/>
        </p:nvPicPr>
        <p:blipFill>
          <a:blip r:embed="rId3"/>
          <a:stretch>
            <a:fillRect/>
          </a:stretch>
        </p:blipFill>
        <p:spPr>
          <a:xfrm>
            <a:off x="2170042" y="1364205"/>
            <a:ext cx="8048837" cy="5301859"/>
          </a:xfrm>
          <a:prstGeom prst="rect">
            <a:avLst/>
          </a:prstGeom>
        </p:spPr>
      </p:pic>
    </p:spTree>
    <p:extLst>
      <p:ext uri="{BB962C8B-B14F-4D97-AF65-F5344CB8AC3E}">
        <p14:creationId xmlns:p14="http://schemas.microsoft.com/office/powerpoint/2010/main" val="2848836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F93D-D22B-0537-6F3A-A463D92F1016}"/>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5095E99-9373-95B7-F5BD-4323ADDA6931}"/>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DEFF8F3-5D49-D6C6-879E-02E32840056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D1E20F4A-9D72-3349-79FE-09C0DED0B06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F4E5FD9-1C6A-EEC0-EE3C-37EEB50F8A9D}"/>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3" name="图片 2">
            <a:extLst>
              <a:ext uri="{FF2B5EF4-FFF2-40B4-BE49-F238E27FC236}">
                <a16:creationId xmlns:a16="http://schemas.microsoft.com/office/drawing/2014/main" id="{7DCEAF36-630B-4A18-1CF6-AA7B43FDEDDF}"/>
              </a:ext>
            </a:extLst>
          </p:cNvPr>
          <p:cNvPicPr>
            <a:picLocks noChangeAspect="1"/>
          </p:cNvPicPr>
          <p:nvPr/>
        </p:nvPicPr>
        <p:blipFill>
          <a:blip r:embed="rId3"/>
          <a:stretch>
            <a:fillRect/>
          </a:stretch>
        </p:blipFill>
        <p:spPr>
          <a:xfrm>
            <a:off x="1732721" y="1453657"/>
            <a:ext cx="8179257" cy="4468971"/>
          </a:xfrm>
          <a:prstGeom prst="rect">
            <a:avLst/>
          </a:prstGeom>
        </p:spPr>
      </p:pic>
      <p:sp>
        <p:nvSpPr>
          <p:cNvPr id="8" name="文本框 7">
            <a:extLst>
              <a:ext uri="{FF2B5EF4-FFF2-40B4-BE49-F238E27FC236}">
                <a16:creationId xmlns:a16="http://schemas.microsoft.com/office/drawing/2014/main" id="{1EE68A09-5D6C-7E19-0559-7D7844216E05}"/>
              </a:ext>
            </a:extLst>
          </p:cNvPr>
          <p:cNvSpPr txBox="1"/>
          <p:nvPr/>
        </p:nvSpPr>
        <p:spPr>
          <a:xfrm>
            <a:off x="6258665" y="5921534"/>
            <a:ext cx="5933335"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https://aws.amazon.com/what-is/retrieval-augmented-generation/</a:t>
            </a:r>
          </a:p>
        </p:txBody>
      </p:sp>
    </p:spTree>
    <p:extLst>
      <p:ext uri="{BB962C8B-B14F-4D97-AF65-F5344CB8AC3E}">
        <p14:creationId xmlns:p14="http://schemas.microsoft.com/office/powerpoint/2010/main" val="2655976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7927-3686-721A-8CD6-9DE5AB49D3C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BE5BE9D-478E-800C-27E9-4957CCD4E681}"/>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0FFA4FC-C4BE-AFAD-351C-2024455FF4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A4B3070-5AF9-BAEA-5C7C-C7C4510666B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CB837E44-479A-0792-02BE-5CD2E4EC7838}"/>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4" name="图片 3">
            <a:extLst>
              <a:ext uri="{FF2B5EF4-FFF2-40B4-BE49-F238E27FC236}">
                <a16:creationId xmlns:a16="http://schemas.microsoft.com/office/drawing/2014/main" id="{D95D9E3D-C36B-0DEE-B627-B6C48FA784FF}"/>
              </a:ext>
            </a:extLst>
          </p:cNvPr>
          <p:cNvPicPr>
            <a:picLocks noChangeAspect="1"/>
          </p:cNvPicPr>
          <p:nvPr/>
        </p:nvPicPr>
        <p:blipFill>
          <a:blip r:embed="rId3"/>
          <a:stretch>
            <a:fillRect/>
          </a:stretch>
        </p:blipFill>
        <p:spPr>
          <a:xfrm>
            <a:off x="1131832" y="1453657"/>
            <a:ext cx="4301870" cy="5158408"/>
          </a:xfrm>
          <a:prstGeom prst="rect">
            <a:avLst/>
          </a:prstGeom>
        </p:spPr>
      </p:pic>
      <p:pic>
        <p:nvPicPr>
          <p:cNvPr id="9" name="图片 8">
            <a:extLst>
              <a:ext uri="{FF2B5EF4-FFF2-40B4-BE49-F238E27FC236}">
                <a16:creationId xmlns:a16="http://schemas.microsoft.com/office/drawing/2014/main" id="{35789E8A-B5B3-9387-618D-C6052D95FDEE}"/>
              </a:ext>
            </a:extLst>
          </p:cNvPr>
          <p:cNvPicPr>
            <a:picLocks noChangeAspect="1"/>
          </p:cNvPicPr>
          <p:nvPr/>
        </p:nvPicPr>
        <p:blipFill>
          <a:blip r:embed="rId4"/>
          <a:stretch>
            <a:fillRect/>
          </a:stretch>
        </p:blipFill>
        <p:spPr>
          <a:xfrm>
            <a:off x="5791005" y="1253602"/>
            <a:ext cx="6400995" cy="5158409"/>
          </a:xfrm>
          <a:prstGeom prst="rect">
            <a:avLst/>
          </a:prstGeom>
        </p:spPr>
      </p:pic>
    </p:spTree>
    <p:extLst>
      <p:ext uri="{BB962C8B-B14F-4D97-AF65-F5344CB8AC3E}">
        <p14:creationId xmlns:p14="http://schemas.microsoft.com/office/powerpoint/2010/main" val="285903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图片 1030">
            <a:extLst>
              <a:ext uri="{FF2B5EF4-FFF2-40B4-BE49-F238E27FC236}">
                <a16:creationId xmlns:a16="http://schemas.microsoft.com/office/drawing/2014/main" id="{D1820FFB-0E00-3C48-EB26-56DB9A6D1F58}"/>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1029" name="矩形 1028">
            <a:extLst>
              <a:ext uri="{FF2B5EF4-FFF2-40B4-BE49-F238E27FC236}">
                <a16:creationId xmlns:a16="http://schemas.microsoft.com/office/drawing/2014/main" id="{F29BBDE6-C003-1966-C77F-A98F461D90F9}"/>
              </a:ext>
            </a:extLst>
          </p:cNvPr>
          <p:cNvSpPr/>
          <p:nvPr/>
        </p:nvSpPr>
        <p:spPr>
          <a:xfrm>
            <a:off x="9616741" y="3833696"/>
            <a:ext cx="2439409" cy="281556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24" name="矩形 1023">
            <a:extLst>
              <a:ext uri="{FF2B5EF4-FFF2-40B4-BE49-F238E27FC236}">
                <a16:creationId xmlns:a16="http://schemas.microsoft.com/office/drawing/2014/main" id="{16A7D8D7-87D6-A1D0-F061-AB33335CE777}"/>
              </a:ext>
            </a:extLst>
          </p:cNvPr>
          <p:cNvSpPr/>
          <p:nvPr/>
        </p:nvSpPr>
        <p:spPr>
          <a:xfrm>
            <a:off x="7770266" y="4172885"/>
            <a:ext cx="1514754" cy="203247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AC4B469F-3C54-5C0D-4F1C-984BE854AD8B}"/>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C52998A-224E-4600-5BC6-5B3E98CC694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64F70A73-0D54-33C9-9168-2617AA85E51B}"/>
              </a:ext>
            </a:extLst>
          </p:cNvPr>
          <p:cNvSpPr/>
          <p:nvPr/>
        </p:nvSpPr>
        <p:spPr>
          <a:xfrm>
            <a:off x="2288359" y="4559256"/>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550D3A06-4AD4-CB36-99F7-204C3628F0CE}"/>
              </a:ext>
            </a:extLst>
          </p:cNvPr>
          <p:cNvSpPr/>
          <p:nvPr/>
        </p:nvSpPr>
        <p:spPr>
          <a:xfrm rot="5400000">
            <a:off x="2010062" y="4956823"/>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A68ACB7-4CA6-EE46-04A1-1405E86F7D75}"/>
              </a:ext>
            </a:extLst>
          </p:cNvPr>
          <p:cNvSpPr/>
          <p:nvPr/>
        </p:nvSpPr>
        <p:spPr>
          <a:xfrm>
            <a:off x="3762663" y="383369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6153BF2-B2B2-C556-248E-F06FAD38484E}"/>
              </a:ext>
            </a:extLst>
          </p:cNvPr>
          <p:cNvSpPr/>
          <p:nvPr/>
        </p:nvSpPr>
        <p:spPr>
          <a:xfrm rot="5400000">
            <a:off x="3484366" y="423126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5BCA8950-FEBE-0A47-80C5-3845E492F498}"/>
              </a:ext>
            </a:extLst>
          </p:cNvPr>
          <p:cNvSpPr/>
          <p:nvPr/>
        </p:nvSpPr>
        <p:spPr>
          <a:xfrm>
            <a:off x="5256845" y="3167772"/>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8029B0E7-11D0-5B71-F6A5-FB8A031624C5}"/>
              </a:ext>
            </a:extLst>
          </p:cNvPr>
          <p:cNvSpPr/>
          <p:nvPr/>
        </p:nvSpPr>
        <p:spPr>
          <a:xfrm rot="5400000">
            <a:off x="4978548" y="3565339"/>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90955CCF-A8BC-0794-D775-690C46481E8D}"/>
              </a:ext>
            </a:extLst>
          </p:cNvPr>
          <p:cNvSpPr/>
          <p:nvPr/>
        </p:nvSpPr>
        <p:spPr>
          <a:xfrm>
            <a:off x="6751026" y="250184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6C4FC875-143D-6D32-1971-26198EA40DF4}"/>
              </a:ext>
            </a:extLst>
          </p:cNvPr>
          <p:cNvSpPr/>
          <p:nvPr/>
        </p:nvSpPr>
        <p:spPr>
          <a:xfrm rot="5400000">
            <a:off x="6472729" y="289941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0A9D174-B211-9C67-724A-EDFF67BFF2F7}"/>
              </a:ext>
            </a:extLst>
          </p:cNvPr>
          <p:cNvSpPr/>
          <p:nvPr/>
        </p:nvSpPr>
        <p:spPr>
          <a:xfrm>
            <a:off x="8251837" y="1825979"/>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65AFE5FF-5FD7-C9F9-E130-C8B26CFC2E19}"/>
              </a:ext>
            </a:extLst>
          </p:cNvPr>
          <p:cNvSpPr/>
          <p:nvPr/>
        </p:nvSpPr>
        <p:spPr>
          <a:xfrm rot="5400000">
            <a:off x="7973540" y="2223546"/>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34CCF39-7FBF-1A31-B6DE-D24AAC254AF5}"/>
              </a:ext>
            </a:extLst>
          </p:cNvPr>
          <p:cNvSpPr txBox="1"/>
          <p:nvPr/>
        </p:nvSpPr>
        <p:spPr>
          <a:xfrm>
            <a:off x="2377812" y="4159146"/>
            <a:ext cx="1183337" cy="400110"/>
          </a:xfrm>
          <a:prstGeom prst="rect">
            <a:avLst/>
          </a:prstGeom>
          <a:noFill/>
        </p:spPr>
        <p:txBody>
          <a:bodyPr wrap="none" rtlCol="0">
            <a:spAutoFit/>
          </a:bodyPr>
          <a:lstStyle/>
          <a:p>
            <a:r>
              <a:rPr kumimoji="1" lang="en-US" altLang="zh-CN" sz="2000" b="1" dirty="0" err="1">
                <a:latin typeface="Arial" panose="020B0604020202020204" pitchFamily="34" charset="0"/>
                <a:cs typeface="Arial" panose="020B0604020202020204" pitchFamily="34" charset="0"/>
              </a:rPr>
              <a:t>ChatBot</a:t>
            </a:r>
            <a:endParaRPr kumimoji="1" lang="zh-CN" altLang="en-US" sz="20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B0475F9-F5D7-2F0E-773D-42A0B0E3E530}"/>
              </a:ext>
            </a:extLst>
          </p:cNvPr>
          <p:cNvSpPr txBox="1"/>
          <p:nvPr/>
        </p:nvSpPr>
        <p:spPr>
          <a:xfrm>
            <a:off x="2377812" y="4749854"/>
            <a:ext cx="1415772"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自然语言对话</a:t>
            </a:r>
          </a:p>
        </p:txBody>
      </p:sp>
      <p:sp>
        <p:nvSpPr>
          <p:cNvPr id="18" name="文本框 17">
            <a:extLst>
              <a:ext uri="{FF2B5EF4-FFF2-40B4-BE49-F238E27FC236}">
                <a16:creationId xmlns:a16="http://schemas.microsoft.com/office/drawing/2014/main" id="{C5F5ABC1-AA7F-E17E-9A78-FD7714F5387D}"/>
              </a:ext>
            </a:extLst>
          </p:cNvPr>
          <p:cNvSpPr txBox="1"/>
          <p:nvPr/>
        </p:nvSpPr>
        <p:spPr>
          <a:xfrm>
            <a:off x="3918085" y="3425375"/>
            <a:ext cx="1354858"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Reasoner</a:t>
            </a:r>
            <a:endParaRPr kumimoji="1" lang="zh-CN" altLang="en-US" sz="2000" b="1"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53C15C48-1EB2-8DE9-ECCF-F2BEB8F4D2D5}"/>
              </a:ext>
            </a:extLst>
          </p:cNvPr>
          <p:cNvSpPr txBox="1"/>
          <p:nvPr/>
        </p:nvSpPr>
        <p:spPr>
          <a:xfrm>
            <a:off x="3895738" y="4010710"/>
            <a:ext cx="1447246" cy="584775"/>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基本的推理和问题解决能力</a:t>
            </a:r>
          </a:p>
        </p:txBody>
      </p:sp>
      <p:sp>
        <p:nvSpPr>
          <p:cNvPr id="20" name="文本框 19">
            <a:extLst>
              <a:ext uri="{FF2B5EF4-FFF2-40B4-BE49-F238E27FC236}">
                <a16:creationId xmlns:a16="http://schemas.microsoft.com/office/drawing/2014/main" id="{2418A6BA-AA58-EFD8-A7F0-078FFB4015CC}"/>
              </a:ext>
            </a:extLst>
          </p:cNvPr>
          <p:cNvSpPr txBox="1"/>
          <p:nvPr/>
        </p:nvSpPr>
        <p:spPr>
          <a:xfrm>
            <a:off x="5491714" y="2754024"/>
            <a:ext cx="912429"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Agent</a:t>
            </a:r>
            <a:endParaRPr kumimoji="1" lang="zh-CN" altLang="en-US" sz="2000" b="1"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284F48F4-AE29-B76D-E0A9-BDA0FA8BF427}"/>
              </a:ext>
            </a:extLst>
          </p:cNvPr>
          <p:cNvSpPr txBox="1"/>
          <p:nvPr/>
        </p:nvSpPr>
        <p:spPr>
          <a:xfrm>
            <a:off x="5397126" y="3327617"/>
            <a:ext cx="1542746" cy="830997"/>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代表用户执行任务，具备自主行动能力</a:t>
            </a:r>
          </a:p>
        </p:txBody>
      </p:sp>
      <p:sp>
        <p:nvSpPr>
          <p:cNvPr id="22" name="文本框 21">
            <a:extLst>
              <a:ext uri="{FF2B5EF4-FFF2-40B4-BE49-F238E27FC236}">
                <a16:creationId xmlns:a16="http://schemas.microsoft.com/office/drawing/2014/main" id="{95E02726-7CA5-0888-B996-A58B00C56E6D}"/>
              </a:ext>
            </a:extLst>
          </p:cNvPr>
          <p:cNvSpPr txBox="1"/>
          <p:nvPr/>
        </p:nvSpPr>
        <p:spPr>
          <a:xfrm>
            <a:off x="6864558" y="2061162"/>
            <a:ext cx="1353256"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Innovator</a:t>
            </a:r>
            <a:endParaRPr kumimoji="1" lang="zh-CN" altLang="en-US" sz="2000" b="1"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ED18315C-819B-F93B-2216-6C3898BA380B}"/>
              </a:ext>
            </a:extLst>
          </p:cNvPr>
          <p:cNvSpPr txBox="1"/>
          <p:nvPr/>
        </p:nvSpPr>
        <p:spPr>
          <a:xfrm>
            <a:off x="6903994" y="2651749"/>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参与发明和创造，增强人类的创造力和创新能力</a:t>
            </a:r>
          </a:p>
        </p:txBody>
      </p:sp>
      <p:sp>
        <p:nvSpPr>
          <p:cNvPr id="24" name="文本框 23">
            <a:extLst>
              <a:ext uri="{FF2B5EF4-FFF2-40B4-BE49-F238E27FC236}">
                <a16:creationId xmlns:a16="http://schemas.microsoft.com/office/drawing/2014/main" id="{AF4324C7-05BB-C4D8-AC9E-BBEE6AD95931}"/>
              </a:ext>
            </a:extLst>
          </p:cNvPr>
          <p:cNvSpPr txBox="1"/>
          <p:nvPr/>
        </p:nvSpPr>
        <p:spPr>
          <a:xfrm>
            <a:off x="8166597" y="1425869"/>
            <a:ext cx="175080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Organization</a:t>
            </a:r>
            <a:endParaRPr kumimoji="1" lang="zh-CN" altLang="en-US" sz="2000"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14C6A438-8A2B-2C82-4149-033C2A853E31}"/>
              </a:ext>
            </a:extLst>
          </p:cNvPr>
          <p:cNvSpPr txBox="1"/>
          <p:nvPr/>
        </p:nvSpPr>
        <p:spPr>
          <a:xfrm>
            <a:off x="8458796" y="1963238"/>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承担整个组织的功能，独立管理并执行复杂的操作</a:t>
            </a:r>
          </a:p>
        </p:txBody>
      </p:sp>
      <p:pic>
        <p:nvPicPr>
          <p:cNvPr id="1028" name="Picture 4" descr="Sam Altman denies setting himself up for a massive payday | Fortune">
            <a:extLst>
              <a:ext uri="{FF2B5EF4-FFF2-40B4-BE49-F238E27FC236}">
                <a16:creationId xmlns:a16="http://schemas.microsoft.com/office/drawing/2014/main" id="{C131CBC3-70F7-34D5-0C03-32BAC192FF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237588" y="878945"/>
            <a:ext cx="1521636" cy="1521636"/>
          </a:xfrm>
          <a:prstGeom prst="ellipse">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2DC6A90-50C2-B7E8-84DA-452D27075E1A}"/>
              </a:ext>
            </a:extLst>
          </p:cNvPr>
          <p:cNvSpPr txBox="1"/>
          <p:nvPr/>
        </p:nvSpPr>
        <p:spPr>
          <a:xfrm>
            <a:off x="308954" y="2415470"/>
            <a:ext cx="1363258" cy="338554"/>
          </a:xfrm>
          <a:prstGeom prst="rect">
            <a:avLst/>
          </a:prstGeom>
          <a:noFill/>
        </p:spPr>
        <p:txBody>
          <a:bodyPr wrap="none" rtlCol="0">
            <a:spAutoFit/>
          </a:bodyPr>
          <a:lstStyle/>
          <a:p>
            <a:r>
              <a:rPr kumimoji="1" lang="en-US" altLang="zh-CN" sz="1600" b="1" dirty="0">
                <a:latin typeface="Arial" panose="020B0604020202020204" pitchFamily="34" charset="0"/>
                <a:ea typeface="Microsoft YaHei" panose="020B0503020204020204" pitchFamily="34" charset="-122"/>
                <a:cs typeface="Arial" panose="020B0604020202020204" pitchFamily="34" charset="0"/>
              </a:rPr>
              <a:t>Sam Altman</a:t>
            </a:r>
            <a:endParaRPr kumimoji="1" lang="zh-CN" altLang="en-US" sz="1600" b="1" dirty="0">
              <a:latin typeface="Arial" panose="020B0604020202020204" pitchFamily="34" charset="0"/>
              <a:ea typeface="Microsoft YaHei" panose="020B0503020204020204" pitchFamily="34" charset="-122"/>
              <a:cs typeface="Arial" panose="020B0604020202020204" pitchFamily="34" charset="0"/>
            </a:endParaRPr>
          </a:p>
        </p:txBody>
      </p:sp>
      <p:sp>
        <p:nvSpPr>
          <p:cNvPr id="40" name="文本框 39">
            <a:extLst>
              <a:ext uri="{FF2B5EF4-FFF2-40B4-BE49-F238E27FC236}">
                <a16:creationId xmlns:a16="http://schemas.microsoft.com/office/drawing/2014/main" id="{E22F7E54-0826-83B8-F277-C59074B3A2F1}"/>
              </a:ext>
            </a:extLst>
          </p:cNvPr>
          <p:cNvSpPr txBox="1"/>
          <p:nvPr/>
        </p:nvSpPr>
        <p:spPr>
          <a:xfrm>
            <a:off x="1951701" y="1064245"/>
            <a:ext cx="3996228" cy="1446550"/>
          </a:xfrm>
          <a:prstGeom prst="rect">
            <a:avLst/>
          </a:prstGeom>
          <a:noFill/>
        </p:spPr>
        <p:txBody>
          <a:bodyPr wrap="square">
            <a:spAutoFit/>
          </a:bodyPr>
          <a:lstStyle/>
          <a:p>
            <a:pPr algn="just">
              <a:spcAft>
                <a:spcPts val="2250"/>
              </a:spcAft>
            </a:pPr>
            <a:r>
              <a:rPr lang="en-US" altLang="zh-CN" sz="1600" b="1" i="0" dirty="0">
                <a:solidFill>
                  <a:srgbClr val="474747"/>
                </a:solidFill>
                <a:effectLst/>
                <a:latin typeface="Arial" panose="020B0604020202020204" pitchFamily="34" charset="0"/>
                <a:cs typeface="Arial" panose="020B0604020202020204" pitchFamily="34" charset="0"/>
              </a:rPr>
              <a:t>“</a:t>
            </a:r>
            <a:r>
              <a:rPr lang="en-US" altLang="zh-CN" sz="1400" b="1" i="0" dirty="0">
                <a:solidFill>
                  <a:srgbClr val="474747"/>
                </a:solidFill>
                <a:effectLst/>
                <a:latin typeface="Arial" panose="020B0604020202020204" pitchFamily="34" charset="0"/>
                <a:cs typeface="Arial" panose="020B0604020202020204" pitchFamily="34" charset="0"/>
              </a:rPr>
              <a:t>Stage1:</a:t>
            </a:r>
            <a:r>
              <a:rPr lang="en-US" altLang="zh-CN" sz="1400" b="0" i="0" dirty="0">
                <a:solidFill>
                  <a:srgbClr val="474747"/>
                </a:solidFill>
                <a:effectLst/>
                <a:latin typeface="Arial" panose="020B0604020202020204" pitchFamily="34" charset="0"/>
                <a:cs typeface="Arial" panose="020B0604020202020204" pitchFamily="34" charset="0"/>
              </a:rPr>
              <a:t> Chatbots, AI with conversational language. </a:t>
            </a:r>
            <a:r>
              <a:rPr lang="en-US" altLang="zh-CN" sz="1400" b="1" i="0" dirty="0">
                <a:solidFill>
                  <a:srgbClr val="474747"/>
                </a:solidFill>
                <a:effectLst/>
                <a:latin typeface="Arial" panose="020B0604020202020204" pitchFamily="34" charset="0"/>
                <a:cs typeface="Arial" panose="020B0604020202020204" pitchFamily="34" charset="0"/>
              </a:rPr>
              <a:t>Stage2: </a:t>
            </a:r>
            <a:r>
              <a:rPr lang="en-US" altLang="zh-CN" sz="1400" b="0" i="0" dirty="0">
                <a:solidFill>
                  <a:srgbClr val="474747"/>
                </a:solidFill>
                <a:effectLst/>
                <a:latin typeface="Arial" panose="020B0604020202020204" pitchFamily="34" charset="0"/>
                <a:cs typeface="Arial" panose="020B0604020202020204" pitchFamily="34" charset="0"/>
              </a:rPr>
              <a:t>Reasoners, human-level problem solving. </a:t>
            </a:r>
            <a:r>
              <a:rPr lang="en-US" altLang="zh-CN" sz="1400" dirty="0">
                <a:solidFill>
                  <a:srgbClr val="474747"/>
                </a:solidFill>
                <a:latin typeface="Arial" panose="020B0604020202020204" pitchFamily="34" charset="0"/>
                <a:cs typeface="Arial" panose="020B0604020202020204" pitchFamily="34" charset="0"/>
              </a:rPr>
              <a:t> </a:t>
            </a:r>
            <a:r>
              <a:rPr lang="en-US" altLang="zh-CN" sz="1400" b="1" i="0" dirty="0">
                <a:solidFill>
                  <a:srgbClr val="474747"/>
                </a:solidFill>
                <a:effectLst/>
                <a:latin typeface="Arial" panose="020B0604020202020204" pitchFamily="34" charset="0"/>
                <a:cs typeface="Arial" panose="020B0604020202020204" pitchFamily="34" charset="0"/>
              </a:rPr>
              <a:t>Stage3: </a:t>
            </a:r>
            <a:r>
              <a:rPr lang="en-US" altLang="zh-CN" sz="1400" b="0" i="0" dirty="0">
                <a:solidFill>
                  <a:srgbClr val="474747"/>
                </a:solidFill>
                <a:effectLst/>
                <a:latin typeface="Arial" panose="020B0604020202020204" pitchFamily="34" charset="0"/>
                <a:cs typeface="Arial" panose="020B0604020202020204" pitchFamily="34" charset="0"/>
              </a:rPr>
              <a:t>Agents, systems that can take actions. </a:t>
            </a:r>
            <a:r>
              <a:rPr lang="en-US" altLang="zh-CN" sz="1400" b="1" i="0" dirty="0">
                <a:solidFill>
                  <a:srgbClr val="474747"/>
                </a:solidFill>
                <a:effectLst/>
                <a:latin typeface="Arial" panose="020B0604020202020204" pitchFamily="34" charset="0"/>
                <a:cs typeface="Arial" panose="020B0604020202020204" pitchFamily="34" charset="0"/>
              </a:rPr>
              <a:t>Stage4: </a:t>
            </a:r>
            <a:r>
              <a:rPr lang="en-US" altLang="zh-CN" sz="1400" b="0" i="0" dirty="0">
                <a:solidFill>
                  <a:srgbClr val="474747"/>
                </a:solidFill>
                <a:effectLst/>
                <a:latin typeface="Arial" panose="020B0604020202020204" pitchFamily="34" charset="0"/>
                <a:cs typeface="Arial" panose="020B0604020202020204" pitchFamily="34" charset="0"/>
              </a:rPr>
              <a:t>Innovators, AI that can aid in invention. </a:t>
            </a:r>
            <a:r>
              <a:rPr lang="en-US" altLang="zh-CN" sz="1400" b="1" i="0" dirty="0">
                <a:solidFill>
                  <a:srgbClr val="474747"/>
                </a:solidFill>
                <a:effectLst/>
                <a:latin typeface="Arial" panose="020B0604020202020204" pitchFamily="34" charset="0"/>
                <a:cs typeface="Arial" panose="020B0604020202020204" pitchFamily="34" charset="0"/>
              </a:rPr>
              <a:t>Stage5:</a:t>
            </a:r>
            <a:r>
              <a:rPr lang="en-US" altLang="zh-CN" sz="1400" b="0" i="0" dirty="0">
                <a:solidFill>
                  <a:srgbClr val="474747"/>
                </a:solidFill>
                <a:effectLst/>
                <a:latin typeface="Arial" panose="020B0604020202020204" pitchFamily="34" charset="0"/>
                <a:cs typeface="Arial" panose="020B0604020202020204" pitchFamily="34" charset="0"/>
              </a:rPr>
              <a:t> Organizations, AI that can do the work of an organization</a:t>
            </a:r>
            <a:r>
              <a:rPr lang="en-US" altLang="zh-CN" sz="1600" b="1" i="0" dirty="0">
                <a:solidFill>
                  <a:srgbClr val="474747"/>
                </a:solidFill>
                <a:effectLst/>
                <a:latin typeface="Arial" panose="020B0604020202020204" pitchFamily="34" charset="0"/>
                <a:cs typeface="Arial" panose="020B0604020202020204" pitchFamily="34" charset="0"/>
              </a:rPr>
              <a:t>”</a:t>
            </a:r>
            <a:endParaRPr lang="en-US" altLang="zh-CN" sz="2000" b="1" i="0" dirty="0">
              <a:solidFill>
                <a:srgbClr val="474747"/>
              </a:solidFill>
              <a:effectLst/>
              <a:latin typeface="Arial" panose="020B0604020202020204" pitchFamily="34" charset="0"/>
              <a:cs typeface="Arial" panose="020B0604020202020204" pitchFamily="34" charset="0"/>
            </a:endParaRPr>
          </a:p>
        </p:txBody>
      </p:sp>
      <p:cxnSp>
        <p:nvCxnSpPr>
          <p:cNvPr id="42" name="直线连接符 41">
            <a:extLst>
              <a:ext uri="{FF2B5EF4-FFF2-40B4-BE49-F238E27FC236}">
                <a16:creationId xmlns:a16="http://schemas.microsoft.com/office/drawing/2014/main" id="{F591B90F-4BCD-C64C-B567-3CFA390F5071}"/>
              </a:ext>
            </a:extLst>
          </p:cNvPr>
          <p:cNvCxnSpPr/>
          <p:nvPr/>
        </p:nvCxnSpPr>
        <p:spPr>
          <a:xfrm>
            <a:off x="1884371" y="99829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094D6302-3599-1435-DC3F-6113CD5AA8BD}"/>
              </a:ext>
            </a:extLst>
          </p:cNvPr>
          <p:cNvCxnSpPr/>
          <p:nvPr/>
        </p:nvCxnSpPr>
        <p:spPr>
          <a:xfrm>
            <a:off x="1904249" y="998290"/>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8C9ED5D3-422F-B503-5683-C3DA090596F3}"/>
              </a:ext>
            </a:extLst>
          </p:cNvPr>
          <p:cNvCxnSpPr/>
          <p:nvPr/>
        </p:nvCxnSpPr>
        <p:spPr>
          <a:xfrm>
            <a:off x="5649755" y="245027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E8F36332-2C44-5AF7-C0F5-0C928FE36A52}"/>
              </a:ext>
            </a:extLst>
          </p:cNvPr>
          <p:cNvCxnSpPr>
            <a:cxnSpLocks/>
          </p:cNvCxnSpPr>
          <p:nvPr/>
        </p:nvCxnSpPr>
        <p:spPr>
          <a:xfrm flipV="1">
            <a:off x="5933180" y="2229154"/>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B0AFBE6D-F99E-B1F6-784F-A53F3B087659}"/>
              </a:ext>
            </a:extLst>
          </p:cNvPr>
          <p:cNvCxnSpPr>
            <a:cxnSpLocks/>
            <a:stCxn id="23" idx="2"/>
          </p:cNvCxnSpPr>
          <p:nvPr/>
        </p:nvCxnSpPr>
        <p:spPr>
          <a:xfrm>
            <a:off x="7675367" y="3728967"/>
            <a:ext cx="0" cy="2920311"/>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24BE3AE8-EB26-F23D-AC66-A2C315F0F7FE}"/>
              </a:ext>
            </a:extLst>
          </p:cNvPr>
          <p:cNvCxnSpPr>
            <a:stCxn id="23" idx="2"/>
          </p:cNvCxnSpPr>
          <p:nvPr/>
        </p:nvCxnSpPr>
        <p:spPr>
          <a:xfrm>
            <a:off x="7675367" y="3728967"/>
            <a:ext cx="3883842"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973D3399-9FB4-5356-8E13-8AB492513CE2}"/>
              </a:ext>
            </a:extLst>
          </p:cNvPr>
          <p:cNvSpPr/>
          <p:nvPr/>
        </p:nvSpPr>
        <p:spPr>
          <a:xfrm>
            <a:off x="7908936" y="4553371"/>
            <a:ext cx="1237421"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基座大模型</a:t>
            </a:r>
          </a:p>
        </p:txBody>
      </p:sp>
      <p:sp>
        <p:nvSpPr>
          <p:cNvPr id="58" name="矩形 57">
            <a:extLst>
              <a:ext uri="{FF2B5EF4-FFF2-40B4-BE49-F238E27FC236}">
                <a16:creationId xmlns:a16="http://schemas.microsoft.com/office/drawing/2014/main" id="{DE927C53-DEAA-0FBA-B601-F2E2491ABEB9}"/>
              </a:ext>
            </a:extLst>
          </p:cNvPr>
          <p:cNvSpPr/>
          <p:nvPr/>
        </p:nvSpPr>
        <p:spPr>
          <a:xfrm>
            <a:off x="7908935" y="5380346"/>
            <a:ext cx="1237416"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人机交互</a:t>
            </a:r>
          </a:p>
        </p:txBody>
      </p:sp>
      <p:sp>
        <p:nvSpPr>
          <p:cNvPr id="59" name="矩形 58">
            <a:extLst>
              <a:ext uri="{FF2B5EF4-FFF2-40B4-BE49-F238E27FC236}">
                <a16:creationId xmlns:a16="http://schemas.microsoft.com/office/drawing/2014/main" id="{EB1BBFD2-3E10-1F3E-EA79-85264FEB8B80}"/>
              </a:ext>
            </a:extLst>
          </p:cNvPr>
          <p:cNvSpPr/>
          <p:nvPr/>
        </p:nvSpPr>
        <p:spPr>
          <a:xfrm>
            <a:off x="9755411" y="4016836"/>
            <a:ext cx="223112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Culture &amp; Art</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0" name="矩形 59">
            <a:extLst>
              <a:ext uri="{FF2B5EF4-FFF2-40B4-BE49-F238E27FC236}">
                <a16:creationId xmlns:a16="http://schemas.microsoft.com/office/drawing/2014/main" id="{6C815FD9-8895-5B94-9C23-F8521C631E08}"/>
              </a:ext>
            </a:extLst>
          </p:cNvPr>
          <p:cNvSpPr/>
          <p:nvPr/>
        </p:nvSpPr>
        <p:spPr>
          <a:xfrm>
            <a:off x="9755411" y="4917202"/>
            <a:ext cx="2231157"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Social</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1" name="矩形 60">
            <a:extLst>
              <a:ext uri="{FF2B5EF4-FFF2-40B4-BE49-F238E27FC236}">
                <a16:creationId xmlns:a16="http://schemas.microsoft.com/office/drawing/2014/main" id="{F8C810E1-6B70-46EB-6307-09AC68133774}"/>
              </a:ext>
            </a:extLst>
          </p:cNvPr>
          <p:cNvSpPr/>
          <p:nvPr/>
        </p:nvSpPr>
        <p:spPr>
          <a:xfrm>
            <a:off x="9755411" y="5780988"/>
            <a:ext cx="223117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Science &amp; Industry</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30" name="右箭头 1029">
            <a:extLst>
              <a:ext uri="{FF2B5EF4-FFF2-40B4-BE49-F238E27FC236}">
                <a16:creationId xmlns:a16="http://schemas.microsoft.com/office/drawing/2014/main" id="{77923B34-7FC0-E355-95A0-EC4F9089A0A1}"/>
              </a:ext>
            </a:extLst>
          </p:cNvPr>
          <p:cNvSpPr/>
          <p:nvPr/>
        </p:nvSpPr>
        <p:spPr>
          <a:xfrm>
            <a:off x="9285020" y="5088408"/>
            <a:ext cx="331721" cy="256043"/>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8103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4AB35-08D6-1FE7-ABF3-890707EE5CE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EB0D3D35-5776-B5DB-566E-E1534AAECAD2}"/>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4CA20840-5282-E7CA-0157-9CFA11F036B9}"/>
              </a:ext>
            </a:extLst>
          </p:cNvPr>
          <p:cNvPicPr>
            <a:picLocks noChangeAspect="1"/>
          </p:cNvPicPr>
          <p:nvPr/>
        </p:nvPicPr>
        <p:blipFill>
          <a:blip r:embed="rId3"/>
          <a:stretch>
            <a:fillRect/>
          </a:stretch>
        </p:blipFill>
        <p:spPr>
          <a:xfrm>
            <a:off x="2350910" y="0"/>
            <a:ext cx="6277605" cy="6858000"/>
          </a:xfrm>
          <a:prstGeom prst="rect">
            <a:avLst/>
          </a:prstGeom>
        </p:spPr>
      </p:pic>
    </p:spTree>
    <p:extLst>
      <p:ext uri="{BB962C8B-B14F-4D97-AF65-F5344CB8AC3E}">
        <p14:creationId xmlns:p14="http://schemas.microsoft.com/office/powerpoint/2010/main" val="1176444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DF204-4004-15F3-C6FE-D59059198BE7}"/>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6B5E1B6-36A6-A0A4-3B05-6C27584431E2}"/>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4" name="文本框 3">
            <a:extLst>
              <a:ext uri="{FF2B5EF4-FFF2-40B4-BE49-F238E27FC236}">
                <a16:creationId xmlns:a16="http://schemas.microsoft.com/office/drawing/2014/main" id="{988F416A-F559-784C-4C3C-04564B3873DD}"/>
              </a:ext>
            </a:extLst>
          </p:cNvPr>
          <p:cNvSpPr txBox="1"/>
          <p:nvPr/>
        </p:nvSpPr>
        <p:spPr>
          <a:xfrm>
            <a:off x="5069473" y="5377399"/>
            <a:ext cx="1980029"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“二向箔”理论</a:t>
            </a:r>
          </a:p>
        </p:txBody>
      </p:sp>
      <p:pic>
        <p:nvPicPr>
          <p:cNvPr id="1028" name="Picture 4" descr="歌者为什么要扔二向箔– 快看漫画问答">
            <a:extLst>
              <a:ext uri="{FF2B5EF4-FFF2-40B4-BE49-F238E27FC236}">
                <a16:creationId xmlns:a16="http://schemas.microsoft.com/office/drawing/2014/main" id="{ABD1EAD2-8E81-83FC-E16A-9A262E482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488" y="1166718"/>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717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AFA21-CA44-397A-1B40-80EBE71594B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C8E1B7-A71E-898B-5F80-73E06BC3E637}"/>
              </a:ext>
            </a:extLst>
          </p:cNvPr>
          <p:cNvSpPr>
            <a:spLocks noGrp="1"/>
          </p:cNvSpPr>
          <p:nvPr>
            <p:ph type="ctrTitle"/>
          </p:nvPr>
        </p:nvSpPr>
        <p:spPr>
          <a:xfrm>
            <a:off x="990600" y="2918929"/>
            <a:ext cx="10210800" cy="793880"/>
          </a:xfrm>
        </p:spPr>
        <p:txBody>
          <a:bodyPr>
            <a:normAutofit/>
          </a:bodyPr>
          <a:lstStyle/>
          <a:p>
            <a:r>
              <a:rPr kumimoji="1" lang="zh-CN" altLang="en-US" sz="4000" b="1" dirty="0">
                <a:latin typeface="Microsoft YaHei" panose="020B0503020204020204" pitchFamily="34" charset="-122"/>
                <a:ea typeface="Microsoft YaHei" panose="020B0503020204020204" pitchFamily="34" charset="-122"/>
              </a:rPr>
              <a:t>谢谢各位</a:t>
            </a:r>
          </a:p>
        </p:txBody>
      </p:sp>
      <p:sp>
        <p:nvSpPr>
          <p:cNvPr id="4" name="矩形 3">
            <a:extLst>
              <a:ext uri="{FF2B5EF4-FFF2-40B4-BE49-F238E27FC236}">
                <a16:creationId xmlns:a16="http://schemas.microsoft.com/office/drawing/2014/main" id="{5282500C-DC0B-B0AC-2071-1D326E3D994D}"/>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B943A06B-6398-7110-AA3D-5C0259029696}"/>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BB90931-ADB8-4BC7-528A-317AC8EF40C3}"/>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F8C8A4B0-A220-2195-ED7F-E7AF256BC036}"/>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B04E4149-919E-0D1F-801A-C4FE1C357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1AA9F86F-AFEC-07E7-8D55-2F7183EA2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579BDAE5-27A6-46FF-CCBF-DD290BE7A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1F4E8677-FA24-4041-0FA9-3D92CFA991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59C7C3AD-7CD7-F967-569B-29219E47E4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F3EC4AA-8047-BC11-55D4-2FED103F6F46}"/>
              </a:ext>
            </a:extLst>
          </p:cNvPr>
          <p:cNvSpPr txBox="1"/>
          <p:nvPr/>
        </p:nvSpPr>
        <p:spPr>
          <a:xfrm>
            <a:off x="4926449" y="4543041"/>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ECD8F45A-4E50-B0A8-1182-3D8B9184D12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3E8284-E927-5434-02E5-7E8AF2668EDD}"/>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3</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921EC694-CD5A-6016-22FF-0839D3AAF8BA}"/>
              </a:ext>
            </a:extLst>
          </p:cNvPr>
          <p:cNvSpPr txBox="1"/>
          <p:nvPr/>
        </p:nvSpPr>
        <p:spPr>
          <a:xfrm>
            <a:off x="3760841" y="5389369"/>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2ECD5714-5B8A-D239-7AA0-DB19071469A5}"/>
              </a:ext>
            </a:extLst>
          </p:cNvPr>
          <p:cNvPicPr>
            <a:picLocks noChangeAspect="1"/>
          </p:cNvPicPr>
          <p:nvPr/>
        </p:nvPicPr>
        <p:blipFill>
          <a:blip r:embed="rId8"/>
          <a:stretch>
            <a:fillRect/>
          </a:stretch>
        </p:blipFill>
        <p:spPr>
          <a:xfrm>
            <a:off x="10307547" y="4985012"/>
            <a:ext cx="1594666" cy="1594666"/>
          </a:xfrm>
          <a:prstGeom prst="rect">
            <a:avLst/>
          </a:prstGeom>
        </p:spPr>
      </p:pic>
    </p:spTree>
    <p:extLst>
      <p:ext uri="{BB962C8B-B14F-4D97-AF65-F5344CB8AC3E}">
        <p14:creationId xmlns:p14="http://schemas.microsoft.com/office/powerpoint/2010/main" val="1934924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ED98D56-46B0-7762-7BAD-7727A60D8593}"/>
              </a:ext>
            </a:extLst>
          </p:cNvPr>
          <p:cNvSpPr txBox="1"/>
          <p:nvPr/>
        </p:nvSpPr>
        <p:spPr>
          <a:xfrm>
            <a:off x="5250254" y="5387444"/>
            <a:ext cx="1691489" cy="461665"/>
          </a:xfrm>
          <a:prstGeom prst="rect">
            <a:avLst/>
          </a:prstGeom>
          <a:noFill/>
        </p:spPr>
        <p:txBody>
          <a:bodyPr wrap="none" rtlCol="0">
            <a:spAutoFit/>
          </a:bodyPr>
          <a:lstStyle/>
          <a:p>
            <a:r>
              <a:rPr kumimoji="1" lang="en-US" altLang="zh-CN" sz="2400" b="1" dirty="0">
                <a:solidFill>
                  <a:srgbClr val="C00000"/>
                </a:solidFill>
                <a:latin typeface="Arial" panose="020B0604020202020204" pitchFamily="34" charset="0"/>
                <a:cs typeface="Arial" panose="020B0604020202020204" pitchFamily="34" charset="0"/>
              </a:rPr>
              <a:t>Scan</a:t>
            </a:r>
            <a:r>
              <a:rPr kumimoji="1" lang="zh-CN" altLang="en-US" sz="2400" b="1" dirty="0">
                <a:solidFill>
                  <a:srgbClr val="C00000"/>
                </a:solidFill>
                <a:latin typeface="Arial" panose="020B0604020202020204" pitchFamily="34" charset="0"/>
                <a:cs typeface="Arial" panose="020B0604020202020204" pitchFamily="34" charset="0"/>
              </a:rPr>
              <a:t> </a:t>
            </a:r>
            <a:r>
              <a:rPr kumimoji="1" lang="en-US" altLang="zh-CN" sz="2400" b="1" dirty="0">
                <a:solidFill>
                  <a:srgbClr val="C00000"/>
                </a:solidFill>
                <a:latin typeface="Arial" panose="020B0604020202020204" pitchFamily="34" charset="0"/>
                <a:cs typeface="Arial" panose="020B0604020202020204" pitchFamily="34" charset="0"/>
              </a:rPr>
              <a:t>Here</a:t>
            </a:r>
            <a:endParaRPr kumimoji="1" lang="zh-CN" altLang="en-US" sz="2400" b="1" dirty="0">
              <a:solidFill>
                <a:srgbClr val="C00000"/>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4744892-E15F-559B-0420-7017A8CECBB6}"/>
              </a:ext>
            </a:extLst>
          </p:cNvPr>
          <p:cNvPicPr>
            <a:picLocks noChangeAspect="1"/>
          </p:cNvPicPr>
          <p:nvPr/>
        </p:nvPicPr>
        <p:blipFill>
          <a:blip r:embed="rId2"/>
          <a:stretch>
            <a:fillRect/>
          </a:stretch>
        </p:blipFill>
        <p:spPr>
          <a:xfrm>
            <a:off x="4700035" y="1757362"/>
            <a:ext cx="3063282" cy="3063282"/>
          </a:xfrm>
          <a:prstGeom prst="rect">
            <a:avLst/>
          </a:prstGeom>
        </p:spPr>
      </p:pic>
    </p:spTree>
    <p:extLst>
      <p:ext uri="{BB962C8B-B14F-4D97-AF65-F5344CB8AC3E}">
        <p14:creationId xmlns:p14="http://schemas.microsoft.com/office/powerpoint/2010/main" val="71571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9B362-C514-CF9C-05FB-4BD722FA9D24}"/>
            </a:ext>
          </a:extLst>
        </p:cNvPr>
        <p:cNvGrpSpPr/>
        <p:nvPr/>
      </p:nvGrpSpPr>
      <p:grpSpPr>
        <a:xfrm>
          <a:off x="0" y="0"/>
          <a:ext cx="0" cy="0"/>
          <a:chOff x="0" y="0"/>
          <a:chExt cx="0" cy="0"/>
        </a:xfrm>
      </p:grpSpPr>
      <p:pic>
        <p:nvPicPr>
          <p:cNvPr id="20" name="图片 19">
            <a:extLst>
              <a:ext uri="{FF2B5EF4-FFF2-40B4-BE49-F238E27FC236}">
                <a16:creationId xmlns:a16="http://schemas.microsoft.com/office/drawing/2014/main" id="{4DA4B9FD-A20D-A932-9306-6EE9761A52A4}"/>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66D896BD-F5FC-0FB1-3A55-41B1F103584E}"/>
              </a:ext>
            </a:extLst>
          </p:cNvPr>
          <p:cNvSpPr txBox="1"/>
          <p:nvPr/>
        </p:nvSpPr>
        <p:spPr>
          <a:xfrm>
            <a:off x="336721" y="98480"/>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pic>
        <p:nvPicPr>
          <p:cNvPr id="3074" name="Picture 2" descr="transformer">
            <a:extLst>
              <a:ext uri="{FF2B5EF4-FFF2-40B4-BE49-F238E27FC236}">
                <a16:creationId xmlns:a16="http://schemas.microsoft.com/office/drawing/2014/main" id="{12E2CAA4-C760-B24C-720D-82C1E7361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85" y="1152762"/>
            <a:ext cx="4263088" cy="449403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A7EA32C-8A24-00B6-FF2C-3CA890F22C0A}"/>
              </a:ext>
            </a:extLst>
          </p:cNvPr>
          <p:cNvSpPr txBox="1"/>
          <p:nvPr/>
        </p:nvSpPr>
        <p:spPr>
          <a:xfrm>
            <a:off x="1002332" y="6440296"/>
            <a:ext cx="9941617"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Vaswani, Ashish, et al. "Attention is all you need." </a:t>
            </a:r>
            <a:r>
              <a:rPr lang="en-US" altLang="zh-CN" sz="1400" b="0" i="1" dirty="0">
                <a:solidFill>
                  <a:srgbClr val="222222"/>
                </a:solidFill>
                <a:effectLst/>
                <a:latin typeface="Arial" panose="020B0604020202020204" pitchFamily="34" charset="0"/>
              </a:rPr>
              <a:t>Advances in neural information processing systems</a:t>
            </a:r>
            <a:r>
              <a:rPr lang="en-US" altLang="zh-CN" sz="1400" b="0" i="0" dirty="0">
                <a:solidFill>
                  <a:srgbClr val="222222"/>
                </a:solidFill>
                <a:effectLst/>
                <a:latin typeface="Arial" panose="020B0604020202020204" pitchFamily="34" charset="0"/>
              </a:rPr>
              <a:t> 30 (2017).</a:t>
            </a:r>
            <a:endParaRPr lang="zh-CN" altLang="en-US" sz="1400" dirty="0"/>
          </a:p>
        </p:txBody>
      </p:sp>
      <p:sp>
        <p:nvSpPr>
          <p:cNvPr id="7" name="文本框 6">
            <a:extLst>
              <a:ext uri="{FF2B5EF4-FFF2-40B4-BE49-F238E27FC236}">
                <a16:creationId xmlns:a16="http://schemas.microsoft.com/office/drawing/2014/main" id="{AF9DAF38-C631-648A-58BF-38F5429955C0}"/>
              </a:ext>
            </a:extLst>
          </p:cNvPr>
          <p:cNvSpPr txBox="1"/>
          <p:nvPr/>
        </p:nvSpPr>
        <p:spPr>
          <a:xfrm>
            <a:off x="1144542" y="5723244"/>
            <a:ext cx="2640723"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Transformer Architecture</a:t>
            </a:r>
            <a:endParaRPr kumimoji="1" lang="zh-CN" altLang="en-US" sz="1600" b="1" dirty="0">
              <a:latin typeface="Arial" panose="020B0604020202020204" pitchFamily="34" charset="0"/>
              <a:cs typeface="Arial" panose="020B0604020202020204" pitchFamily="34" charset="0"/>
            </a:endParaRPr>
          </a:p>
        </p:txBody>
      </p:sp>
      <p:cxnSp>
        <p:nvCxnSpPr>
          <p:cNvPr id="10" name="直线连接符 9">
            <a:extLst>
              <a:ext uri="{FF2B5EF4-FFF2-40B4-BE49-F238E27FC236}">
                <a16:creationId xmlns:a16="http://schemas.microsoft.com/office/drawing/2014/main" id="{2702D293-EFE6-638E-B433-D906FA7BBFF9}"/>
              </a:ext>
            </a:extLst>
          </p:cNvPr>
          <p:cNvCxnSpPr/>
          <p:nvPr/>
        </p:nvCxnSpPr>
        <p:spPr>
          <a:xfrm>
            <a:off x="2464904" y="784419"/>
            <a:ext cx="0" cy="5465666"/>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331CAEB9-B393-BA1C-0A07-C80C16A7CA4A}"/>
              </a:ext>
            </a:extLst>
          </p:cNvPr>
          <p:cNvSpPr txBox="1"/>
          <p:nvPr/>
        </p:nvSpPr>
        <p:spPr>
          <a:xfrm>
            <a:off x="1331844"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Encoder</a:t>
            </a:r>
            <a:endParaRPr kumimoji="1" lang="zh-CN" altLang="en-US" sz="1600" b="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E94D50A-1846-FD62-BB73-D9917E1D6B8D}"/>
              </a:ext>
            </a:extLst>
          </p:cNvPr>
          <p:cNvSpPr txBox="1"/>
          <p:nvPr/>
        </p:nvSpPr>
        <p:spPr>
          <a:xfrm>
            <a:off x="2657061"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Decoder</a:t>
            </a:r>
            <a:endParaRPr kumimoji="1" lang="zh-CN" altLang="en-US" sz="1600" b="1" dirty="0">
              <a:latin typeface="Arial" panose="020B0604020202020204" pitchFamily="34" charset="0"/>
              <a:cs typeface="Arial" panose="020B0604020202020204" pitchFamily="34" charset="0"/>
            </a:endParaRPr>
          </a:p>
        </p:txBody>
      </p:sp>
      <p:pic>
        <p:nvPicPr>
          <p:cNvPr id="3076" name="Picture 4" descr="input-output">
            <a:extLst>
              <a:ext uri="{FF2B5EF4-FFF2-40B4-BE49-F238E27FC236}">
                <a16:creationId xmlns:a16="http://schemas.microsoft.com/office/drawing/2014/main" id="{388BB10A-9985-F72A-F2F0-FFFB0D2C52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330" y="745299"/>
            <a:ext cx="6553909" cy="17110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ncoder-decoder">
            <a:extLst>
              <a:ext uri="{FF2B5EF4-FFF2-40B4-BE49-F238E27FC236}">
                <a16:creationId xmlns:a16="http://schemas.microsoft.com/office/drawing/2014/main" id="{DAEA0CFF-C5B4-F260-FFC0-2481D9E6CF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7619" y="2872117"/>
            <a:ext cx="5539333" cy="347307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线箭头连接符 25">
            <a:extLst>
              <a:ext uri="{FF2B5EF4-FFF2-40B4-BE49-F238E27FC236}">
                <a16:creationId xmlns:a16="http://schemas.microsoft.com/office/drawing/2014/main" id="{A8A98169-BD84-25C9-15C8-E62B0B27A947}"/>
              </a:ext>
            </a:extLst>
          </p:cNvPr>
          <p:cNvCxnSpPr>
            <a:stCxn id="3076" idx="2"/>
            <a:endCxn id="3078" idx="0"/>
          </p:cNvCxnSpPr>
          <p:nvPr/>
        </p:nvCxnSpPr>
        <p:spPr>
          <a:xfrm>
            <a:off x="8087285" y="2456313"/>
            <a:ext cx="1" cy="4158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F6761A0-172C-49D9-F48C-1249D47F71F5}"/>
              </a:ext>
            </a:extLst>
          </p:cNvPr>
          <p:cNvSpPr txBox="1"/>
          <p:nvPr/>
        </p:nvSpPr>
        <p:spPr>
          <a:xfrm>
            <a:off x="8216546" y="2479549"/>
            <a:ext cx="249299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文本生成，翻译等任务</a:t>
            </a:r>
          </a:p>
        </p:txBody>
      </p:sp>
      <p:sp>
        <p:nvSpPr>
          <p:cNvPr id="3" name="矩形 2">
            <a:extLst>
              <a:ext uri="{FF2B5EF4-FFF2-40B4-BE49-F238E27FC236}">
                <a16:creationId xmlns:a16="http://schemas.microsoft.com/office/drawing/2014/main" id="{810D0077-8603-2F39-4A05-B5443E6CCEF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7827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9688-BEE1-546A-3EAB-245CCCF5CCC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4B0BE32F-EBFB-F451-996F-30BAA3A14E51}"/>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F0146782-3992-236F-3193-6DAFEF11E5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98BCE246-31E2-0417-7DFF-101E01653998}"/>
              </a:ext>
            </a:extLst>
          </p:cNvPr>
          <p:cNvPicPr>
            <a:picLocks noChangeAspect="1"/>
          </p:cNvPicPr>
          <p:nvPr/>
        </p:nvPicPr>
        <p:blipFill>
          <a:blip r:embed="rId3"/>
          <a:stretch>
            <a:fillRect/>
          </a:stretch>
        </p:blipFill>
        <p:spPr>
          <a:xfrm>
            <a:off x="71336" y="1431096"/>
            <a:ext cx="5848460" cy="4068834"/>
          </a:xfrm>
          <a:prstGeom prst="rect">
            <a:avLst/>
          </a:prstGeom>
        </p:spPr>
      </p:pic>
      <p:pic>
        <p:nvPicPr>
          <p:cNvPr id="7" name="图片 6">
            <a:extLst>
              <a:ext uri="{FF2B5EF4-FFF2-40B4-BE49-F238E27FC236}">
                <a16:creationId xmlns:a16="http://schemas.microsoft.com/office/drawing/2014/main" id="{83437BF4-4BC0-FCBE-3A50-F0308360F49F}"/>
              </a:ext>
            </a:extLst>
          </p:cNvPr>
          <p:cNvPicPr>
            <a:picLocks noChangeAspect="1"/>
          </p:cNvPicPr>
          <p:nvPr/>
        </p:nvPicPr>
        <p:blipFill>
          <a:blip r:embed="rId4"/>
          <a:stretch>
            <a:fillRect/>
          </a:stretch>
        </p:blipFill>
        <p:spPr>
          <a:xfrm>
            <a:off x="6168819" y="1033670"/>
            <a:ext cx="5838918" cy="1769165"/>
          </a:xfrm>
          <a:prstGeom prst="rect">
            <a:avLst/>
          </a:prstGeom>
        </p:spPr>
      </p:pic>
      <p:pic>
        <p:nvPicPr>
          <p:cNvPr id="8" name="图片 7">
            <a:extLst>
              <a:ext uri="{FF2B5EF4-FFF2-40B4-BE49-F238E27FC236}">
                <a16:creationId xmlns:a16="http://schemas.microsoft.com/office/drawing/2014/main" id="{9439B2B6-4C97-B5DB-5429-F4E56661367B}"/>
              </a:ext>
            </a:extLst>
          </p:cNvPr>
          <p:cNvPicPr>
            <a:picLocks noChangeAspect="1"/>
          </p:cNvPicPr>
          <p:nvPr/>
        </p:nvPicPr>
        <p:blipFill>
          <a:blip r:embed="rId5"/>
          <a:stretch>
            <a:fillRect/>
          </a:stretch>
        </p:blipFill>
        <p:spPr>
          <a:xfrm>
            <a:off x="6168819" y="3900423"/>
            <a:ext cx="5838919" cy="1669220"/>
          </a:xfrm>
          <a:prstGeom prst="rect">
            <a:avLst/>
          </a:prstGeom>
        </p:spPr>
      </p:pic>
      <p:cxnSp>
        <p:nvCxnSpPr>
          <p:cNvPr id="11" name="直线箭头连接符 10">
            <a:extLst>
              <a:ext uri="{FF2B5EF4-FFF2-40B4-BE49-F238E27FC236}">
                <a16:creationId xmlns:a16="http://schemas.microsoft.com/office/drawing/2014/main" id="{47CE62B3-5EF8-145B-A793-62980FA995E3}"/>
              </a:ext>
            </a:extLst>
          </p:cNvPr>
          <p:cNvCxnSpPr>
            <a:cxnSpLocks/>
          </p:cNvCxnSpPr>
          <p:nvPr/>
        </p:nvCxnSpPr>
        <p:spPr>
          <a:xfrm>
            <a:off x="9088278" y="2906780"/>
            <a:ext cx="0" cy="837029"/>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46A4B74-DD4B-B310-FA07-5964F05E9B38}"/>
              </a:ext>
            </a:extLst>
          </p:cNvPr>
          <p:cNvSpPr txBox="1"/>
          <p:nvPr/>
        </p:nvSpPr>
        <p:spPr>
          <a:xfrm>
            <a:off x="9227971" y="3070568"/>
            <a:ext cx="206017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LLM</a:t>
            </a:r>
            <a:r>
              <a:rPr kumimoji="1" lang="zh-CN" altLang="en-US" b="1" dirty="0">
                <a:latin typeface="Microsoft YaHei" panose="020B0503020204020204" pitchFamily="34" charset="-122"/>
                <a:ea typeface="Microsoft YaHei" panose="020B0503020204020204" pitchFamily="34" charset="-122"/>
              </a:rPr>
              <a:t>文本预测输出</a:t>
            </a:r>
          </a:p>
        </p:txBody>
      </p:sp>
      <p:cxnSp>
        <p:nvCxnSpPr>
          <p:cNvPr id="15" name="直线连接符 14">
            <a:extLst>
              <a:ext uri="{FF2B5EF4-FFF2-40B4-BE49-F238E27FC236}">
                <a16:creationId xmlns:a16="http://schemas.microsoft.com/office/drawing/2014/main" id="{2B2F3929-6C8A-82A2-F8FD-9E0B18918A6A}"/>
              </a:ext>
            </a:extLst>
          </p:cNvPr>
          <p:cNvCxnSpPr/>
          <p:nvPr/>
        </p:nvCxnSpPr>
        <p:spPr>
          <a:xfrm>
            <a:off x="5919796" y="1033670"/>
            <a:ext cx="0" cy="4989443"/>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E07B35D-F8B1-8074-1590-94D7804E7D2D}"/>
              </a:ext>
            </a:extLst>
          </p:cNvPr>
          <p:cNvSpPr txBox="1"/>
          <p:nvPr/>
        </p:nvSpPr>
        <p:spPr>
          <a:xfrm>
            <a:off x="1703738" y="5659388"/>
            <a:ext cx="2031325"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文本到向量化过程</a:t>
            </a:r>
          </a:p>
        </p:txBody>
      </p:sp>
      <p:sp>
        <p:nvSpPr>
          <p:cNvPr id="17" name="文本框 16">
            <a:extLst>
              <a:ext uri="{FF2B5EF4-FFF2-40B4-BE49-F238E27FC236}">
                <a16:creationId xmlns:a16="http://schemas.microsoft.com/office/drawing/2014/main" id="{AB5661DD-8A2C-E33C-3884-C7B0F239A91A}"/>
              </a:ext>
            </a:extLst>
          </p:cNvPr>
          <p:cNvSpPr txBox="1"/>
          <p:nvPr/>
        </p:nvSpPr>
        <p:spPr>
          <a:xfrm>
            <a:off x="8397808" y="5695415"/>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文本输出过程</a:t>
            </a:r>
          </a:p>
        </p:txBody>
      </p:sp>
      <p:pic>
        <p:nvPicPr>
          <p:cNvPr id="18" name="图片 17">
            <a:extLst>
              <a:ext uri="{FF2B5EF4-FFF2-40B4-BE49-F238E27FC236}">
                <a16:creationId xmlns:a16="http://schemas.microsoft.com/office/drawing/2014/main" id="{EA20CEB3-36BB-4F1D-732E-E61A3FFE574D}"/>
              </a:ext>
            </a:extLst>
          </p:cNvPr>
          <p:cNvPicPr>
            <a:picLocks noChangeAspect="1"/>
          </p:cNvPicPr>
          <p:nvPr/>
        </p:nvPicPr>
        <p:blipFill>
          <a:blip r:embed="rId6"/>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8806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55FC5-263A-D952-3938-439DAA8BC3C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685FFB7-AB92-B520-36E4-8634282F0FE6}"/>
              </a:ext>
            </a:extLst>
          </p:cNvPr>
          <p:cNvSpPr/>
          <p:nvPr/>
        </p:nvSpPr>
        <p:spPr>
          <a:xfrm>
            <a:off x="1341782" y="2636014"/>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Encoder</a:t>
            </a:r>
            <a:endParaRPr kumimoji="1" lang="zh-CN" altLang="en-US" dirty="0"/>
          </a:p>
        </p:txBody>
      </p:sp>
      <p:sp>
        <p:nvSpPr>
          <p:cNvPr id="3" name="矩形 2">
            <a:extLst>
              <a:ext uri="{FF2B5EF4-FFF2-40B4-BE49-F238E27FC236}">
                <a16:creationId xmlns:a16="http://schemas.microsoft.com/office/drawing/2014/main" id="{2E155A02-0C12-94D1-2A47-F4AB37FE763A}"/>
              </a:ext>
            </a:extLst>
          </p:cNvPr>
          <p:cNvSpPr/>
          <p:nvPr/>
        </p:nvSpPr>
        <p:spPr>
          <a:xfrm>
            <a:off x="4376530" y="2626075"/>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Decoder</a:t>
            </a:r>
            <a:endParaRPr kumimoji="1" lang="zh-CN" altLang="en-US" dirty="0"/>
          </a:p>
        </p:txBody>
      </p:sp>
      <p:sp>
        <p:nvSpPr>
          <p:cNvPr id="7" name="文本框 6">
            <a:extLst>
              <a:ext uri="{FF2B5EF4-FFF2-40B4-BE49-F238E27FC236}">
                <a16:creationId xmlns:a16="http://schemas.microsoft.com/office/drawing/2014/main" id="{9D3E5DBE-F9AF-2497-44E3-24D1493B67F0}"/>
              </a:ext>
            </a:extLst>
          </p:cNvPr>
          <p:cNvSpPr txBox="1"/>
          <p:nvPr/>
        </p:nvSpPr>
        <p:spPr>
          <a:xfrm>
            <a:off x="1147379" y="5033372"/>
            <a:ext cx="2108269"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This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example</a:t>
            </a:r>
            <a:endParaRPr kumimoji="1" lang="zh-CN" altLang="en-US" dirty="0">
              <a:latin typeface="Arial" panose="020B0604020202020204" pitchFamily="34" charset="0"/>
              <a:cs typeface="Arial" panose="020B0604020202020204" pitchFamily="34" charset="0"/>
            </a:endParaRPr>
          </a:p>
        </p:txBody>
      </p:sp>
      <p:sp>
        <p:nvSpPr>
          <p:cNvPr id="8" name="圆角矩形 7">
            <a:extLst>
              <a:ext uri="{FF2B5EF4-FFF2-40B4-BE49-F238E27FC236}">
                <a16:creationId xmlns:a16="http://schemas.microsoft.com/office/drawing/2014/main" id="{6955F1E1-BB9A-0DDE-0303-121ADB4B8030}"/>
              </a:ext>
            </a:extLst>
          </p:cNvPr>
          <p:cNvSpPr/>
          <p:nvPr/>
        </p:nvSpPr>
        <p:spPr>
          <a:xfrm>
            <a:off x="1674742" y="4475580"/>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9" name="圆角矩形 8">
            <a:extLst>
              <a:ext uri="{FF2B5EF4-FFF2-40B4-BE49-F238E27FC236}">
                <a16:creationId xmlns:a16="http://schemas.microsoft.com/office/drawing/2014/main" id="{2ABF329A-2C55-7B0F-8535-9C58B4A7BC4B}"/>
              </a:ext>
            </a:extLst>
          </p:cNvPr>
          <p:cNvSpPr/>
          <p:nvPr/>
        </p:nvSpPr>
        <p:spPr>
          <a:xfrm>
            <a:off x="1560442"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cxnSp>
        <p:nvCxnSpPr>
          <p:cNvPr id="11" name="直线箭头连接符 10">
            <a:extLst>
              <a:ext uri="{FF2B5EF4-FFF2-40B4-BE49-F238E27FC236}">
                <a16:creationId xmlns:a16="http://schemas.microsoft.com/office/drawing/2014/main" id="{35323A16-97CC-34C0-3932-131B94A4C086}"/>
              </a:ext>
            </a:extLst>
          </p:cNvPr>
          <p:cNvCxnSpPr>
            <a:stCxn id="9" idx="0"/>
            <a:endCxn id="2" idx="2"/>
          </p:cNvCxnSpPr>
          <p:nvPr/>
        </p:nvCxnSpPr>
        <p:spPr>
          <a:xfrm flipV="1">
            <a:off x="2201516" y="3481254"/>
            <a:ext cx="1" cy="457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a:extLst>
              <a:ext uri="{FF2B5EF4-FFF2-40B4-BE49-F238E27FC236}">
                <a16:creationId xmlns:a16="http://schemas.microsoft.com/office/drawing/2014/main" id="{218B3D84-54B2-E935-A976-F2E21D42AE5C}"/>
              </a:ext>
            </a:extLst>
          </p:cNvPr>
          <p:cNvSpPr/>
          <p:nvPr/>
        </p:nvSpPr>
        <p:spPr>
          <a:xfrm>
            <a:off x="1408040" y="2009849"/>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Microsoft YaHei" panose="020B0503020204020204" pitchFamily="34" charset="-122"/>
                <a:ea typeface="Microsoft YaHei" panose="020B0503020204020204" pitchFamily="34" charset="-122"/>
              </a:rPr>
              <a:t>Embedding</a:t>
            </a:r>
            <a:r>
              <a:rPr kumimoji="1" lang="zh-CN" altLang="en-US" sz="1400" dirty="0">
                <a:latin typeface="Microsoft YaHei" panose="020B0503020204020204" pitchFamily="34" charset="-122"/>
                <a:ea typeface="Microsoft YaHei" panose="020B0503020204020204" pitchFamily="34" charset="-122"/>
              </a:rPr>
              <a:t>模型</a:t>
            </a:r>
          </a:p>
        </p:txBody>
      </p:sp>
      <p:cxnSp>
        <p:nvCxnSpPr>
          <p:cNvPr id="15" name="肘形连接符 14">
            <a:extLst>
              <a:ext uri="{FF2B5EF4-FFF2-40B4-BE49-F238E27FC236}">
                <a16:creationId xmlns:a16="http://schemas.microsoft.com/office/drawing/2014/main" id="{0A2109EE-77F9-C756-FADF-5E058FAF503E}"/>
              </a:ext>
            </a:extLst>
          </p:cNvPr>
          <p:cNvCxnSpPr>
            <a:endCxn id="3" idx="1"/>
          </p:cNvCxnSpPr>
          <p:nvPr/>
        </p:nvCxnSpPr>
        <p:spPr>
          <a:xfrm>
            <a:off x="3061252" y="2139472"/>
            <a:ext cx="1315278" cy="90922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1C1C059-51E2-2640-696B-524B2183307D}"/>
              </a:ext>
            </a:extLst>
          </p:cNvPr>
          <p:cNvSpPr txBox="1"/>
          <p:nvPr/>
        </p:nvSpPr>
        <p:spPr>
          <a:xfrm>
            <a:off x="4412084" y="5033372"/>
            <a:ext cx="1261884"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endParaRPr kumimoji="1" lang="zh-CN" altLang="en-US" dirty="0">
              <a:latin typeface="Arial" panose="020B0604020202020204" pitchFamily="34" charset="0"/>
              <a:cs typeface="Arial" panose="020B0604020202020204" pitchFamily="34" charset="0"/>
            </a:endParaRPr>
          </a:p>
        </p:txBody>
      </p:sp>
      <p:sp>
        <p:nvSpPr>
          <p:cNvPr id="17" name="圆角矩形 16">
            <a:extLst>
              <a:ext uri="{FF2B5EF4-FFF2-40B4-BE49-F238E27FC236}">
                <a16:creationId xmlns:a16="http://schemas.microsoft.com/office/drawing/2014/main" id="{A39BA7F8-79A8-963D-FBE7-0331658F270B}"/>
              </a:ext>
            </a:extLst>
          </p:cNvPr>
          <p:cNvSpPr/>
          <p:nvPr/>
        </p:nvSpPr>
        <p:spPr>
          <a:xfrm>
            <a:off x="4672219" y="4475579"/>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18" name="圆角矩形 17">
            <a:extLst>
              <a:ext uri="{FF2B5EF4-FFF2-40B4-BE49-F238E27FC236}">
                <a16:creationId xmlns:a16="http://schemas.microsoft.com/office/drawing/2014/main" id="{8AE6BB8C-D035-30CE-44BB-B2B9CF21EAB3}"/>
              </a:ext>
            </a:extLst>
          </p:cNvPr>
          <p:cNvSpPr/>
          <p:nvPr/>
        </p:nvSpPr>
        <p:spPr>
          <a:xfrm>
            <a:off x="4576969"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sp>
        <p:nvSpPr>
          <p:cNvPr id="19" name="圆角矩形 18">
            <a:extLst>
              <a:ext uri="{FF2B5EF4-FFF2-40B4-BE49-F238E27FC236}">
                <a16:creationId xmlns:a16="http://schemas.microsoft.com/office/drawing/2014/main" id="{5710D39A-F511-E822-6AC7-3329C69020BE}"/>
              </a:ext>
            </a:extLst>
          </p:cNvPr>
          <p:cNvSpPr/>
          <p:nvPr/>
        </p:nvSpPr>
        <p:spPr>
          <a:xfrm>
            <a:off x="4442790" y="1985415"/>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输出层</a:t>
            </a:r>
          </a:p>
        </p:txBody>
      </p:sp>
      <p:cxnSp>
        <p:nvCxnSpPr>
          <p:cNvPr id="20" name="直线箭头连接符 19">
            <a:extLst>
              <a:ext uri="{FF2B5EF4-FFF2-40B4-BE49-F238E27FC236}">
                <a16:creationId xmlns:a16="http://schemas.microsoft.com/office/drawing/2014/main" id="{DE709FE6-C585-D10C-FEE9-E832CF4C45E6}"/>
              </a:ext>
            </a:extLst>
          </p:cNvPr>
          <p:cNvCxnSpPr/>
          <p:nvPr/>
        </p:nvCxnSpPr>
        <p:spPr>
          <a:xfrm flipV="1">
            <a:off x="5236264" y="3490780"/>
            <a:ext cx="1" cy="4671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2948E85F-346B-B87D-28AB-1CF8F5DB3866}"/>
              </a:ext>
            </a:extLst>
          </p:cNvPr>
          <p:cNvCxnSpPr>
            <a:cxnSpLocks/>
            <a:stCxn id="8" idx="0"/>
          </p:cNvCxnSpPr>
          <p:nvPr/>
        </p:nvCxnSpPr>
        <p:spPr>
          <a:xfrm flipH="1" flipV="1">
            <a:off x="2201515" y="421017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CF6D9A4C-DC11-A2E0-E94B-18A32BF63630}"/>
              </a:ext>
            </a:extLst>
          </p:cNvPr>
          <p:cNvCxnSpPr>
            <a:cxnSpLocks/>
          </p:cNvCxnSpPr>
          <p:nvPr/>
        </p:nvCxnSpPr>
        <p:spPr>
          <a:xfrm flipH="1" flipV="1">
            <a:off x="5236264" y="420589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8902A34-D866-9481-CD79-44AC685E7499}"/>
              </a:ext>
            </a:extLst>
          </p:cNvPr>
          <p:cNvCxnSpPr>
            <a:cxnSpLocks/>
            <a:stCxn id="2" idx="0"/>
          </p:cNvCxnSpPr>
          <p:nvPr/>
        </p:nvCxnSpPr>
        <p:spPr>
          <a:xfrm flipH="1" flipV="1">
            <a:off x="2201514" y="2279816"/>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16B339F-5555-7A8D-9296-69C773DD7FD7}"/>
              </a:ext>
            </a:extLst>
          </p:cNvPr>
          <p:cNvCxnSpPr>
            <a:cxnSpLocks/>
          </p:cNvCxnSpPr>
          <p:nvPr/>
        </p:nvCxnSpPr>
        <p:spPr>
          <a:xfrm flipH="1" flipV="1">
            <a:off x="5219695" y="2283589"/>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a:extLst>
              <a:ext uri="{FF2B5EF4-FFF2-40B4-BE49-F238E27FC236}">
                <a16:creationId xmlns:a16="http://schemas.microsoft.com/office/drawing/2014/main" id="{6161D82D-BC4D-00C0-8615-B1B1790A762B}"/>
              </a:ext>
            </a:extLst>
          </p:cNvPr>
          <p:cNvCxnSpPr>
            <a:cxnSpLocks/>
            <a:endCxn id="7" idx="2"/>
          </p:cNvCxnSpPr>
          <p:nvPr/>
        </p:nvCxnSpPr>
        <p:spPr>
          <a:xfrm flipV="1">
            <a:off x="838835" y="5402704"/>
            <a:ext cx="1362679" cy="520426"/>
          </a:xfrm>
          <a:prstGeom prst="bentConnector2">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2" name="文本框 31">
            <a:extLst>
              <a:ext uri="{FF2B5EF4-FFF2-40B4-BE49-F238E27FC236}">
                <a16:creationId xmlns:a16="http://schemas.microsoft.com/office/drawing/2014/main" id="{D22788F3-CF6D-4CE4-5655-07C72B5B017B}"/>
              </a:ext>
            </a:extLst>
          </p:cNvPr>
          <p:cNvSpPr txBox="1"/>
          <p:nvPr/>
        </p:nvSpPr>
        <p:spPr>
          <a:xfrm>
            <a:off x="519100" y="5591259"/>
            <a:ext cx="1646605"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1.</a:t>
            </a:r>
            <a:r>
              <a:rPr kumimoji="1" lang="zh-CN" altLang="en-US" sz="1600" dirty="0">
                <a:latin typeface="Microsoft YaHei" panose="020B0503020204020204" pitchFamily="34" charset="-122"/>
                <a:ea typeface="Microsoft YaHei" panose="020B0503020204020204" pitchFamily="34" charset="-122"/>
              </a:rPr>
              <a:t> 待翻译的文本</a:t>
            </a:r>
          </a:p>
        </p:txBody>
      </p:sp>
      <p:cxnSp>
        <p:nvCxnSpPr>
          <p:cNvPr id="33" name="肘形连接符 32">
            <a:extLst>
              <a:ext uri="{FF2B5EF4-FFF2-40B4-BE49-F238E27FC236}">
                <a16:creationId xmlns:a16="http://schemas.microsoft.com/office/drawing/2014/main" id="{128E9241-C472-15DD-1E1D-7134D00FA0A0}"/>
              </a:ext>
            </a:extLst>
          </p:cNvPr>
          <p:cNvCxnSpPr>
            <a:cxnSpLocks/>
            <a:endCxn id="9" idx="1"/>
          </p:cNvCxnSpPr>
          <p:nvPr/>
        </p:nvCxnSpPr>
        <p:spPr>
          <a:xfrm>
            <a:off x="96641" y="3935858"/>
            <a:ext cx="1463801" cy="15665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id="{C1DBC09C-D5FA-9230-4C2D-07CF575F044B}"/>
              </a:ext>
            </a:extLst>
          </p:cNvPr>
          <p:cNvSpPr txBox="1"/>
          <p:nvPr/>
        </p:nvSpPr>
        <p:spPr>
          <a:xfrm>
            <a:off x="26503" y="3635564"/>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2. </a:t>
            </a:r>
            <a:r>
              <a:rPr kumimoji="1" lang="zh-CN" altLang="en-US" sz="1600" dirty="0">
                <a:latin typeface="Microsoft YaHei" panose="020B0503020204020204" pitchFamily="34" charset="-122"/>
                <a:ea typeface="Microsoft YaHei" panose="020B0503020204020204" pitchFamily="34" charset="-122"/>
              </a:rPr>
              <a:t>文本预处理阶段</a:t>
            </a:r>
          </a:p>
        </p:txBody>
      </p:sp>
      <p:sp>
        <p:nvSpPr>
          <p:cNvPr id="37" name="文本框 36">
            <a:extLst>
              <a:ext uri="{FF2B5EF4-FFF2-40B4-BE49-F238E27FC236}">
                <a16:creationId xmlns:a16="http://schemas.microsoft.com/office/drawing/2014/main" id="{633E8662-E3C1-EA1D-94DA-B2421D7D61FE}"/>
              </a:ext>
            </a:extLst>
          </p:cNvPr>
          <p:cNvSpPr txBox="1"/>
          <p:nvPr/>
        </p:nvSpPr>
        <p:spPr>
          <a:xfrm>
            <a:off x="4169305" y="1392247"/>
            <a:ext cx="2133918"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r>
              <a:rPr kumimoji="1" lang="zh-CN" altLang="en-US"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Beispiel</a:t>
            </a:r>
            <a:endParaRPr kumimoji="1" lang="zh-CN" altLang="en-US" dirty="0">
              <a:latin typeface="Arial" panose="020B0604020202020204" pitchFamily="34" charset="0"/>
              <a:cs typeface="Arial" panose="020B0604020202020204" pitchFamily="34" charset="0"/>
            </a:endParaRPr>
          </a:p>
        </p:txBody>
      </p:sp>
      <p:cxnSp>
        <p:nvCxnSpPr>
          <p:cNvPr id="38" name="肘形连接符 37">
            <a:extLst>
              <a:ext uri="{FF2B5EF4-FFF2-40B4-BE49-F238E27FC236}">
                <a16:creationId xmlns:a16="http://schemas.microsoft.com/office/drawing/2014/main" id="{F1BB5F72-91BD-A865-F783-96FA22FAF2E7}"/>
              </a:ext>
            </a:extLst>
          </p:cNvPr>
          <p:cNvCxnSpPr>
            <a:cxnSpLocks/>
            <a:endCxn id="13" idx="1"/>
          </p:cNvCxnSpPr>
          <p:nvPr/>
        </p:nvCxnSpPr>
        <p:spPr>
          <a:xfrm>
            <a:off x="878854" y="1722364"/>
            <a:ext cx="529186" cy="44154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0" name="文本框 39">
            <a:extLst>
              <a:ext uri="{FF2B5EF4-FFF2-40B4-BE49-F238E27FC236}">
                <a16:creationId xmlns:a16="http://schemas.microsoft.com/office/drawing/2014/main" id="{8CB01AD1-C323-97B3-4084-2ED1DA636918}"/>
              </a:ext>
            </a:extLst>
          </p:cNvPr>
          <p:cNvSpPr txBox="1"/>
          <p:nvPr/>
        </p:nvSpPr>
        <p:spPr>
          <a:xfrm>
            <a:off x="540754" y="1429977"/>
            <a:ext cx="2714894" cy="584775"/>
          </a:xfrm>
          <a:prstGeom prst="rect">
            <a:avLst/>
          </a:prstGeom>
          <a:noFill/>
        </p:spPr>
        <p:txBody>
          <a:bodyPr wrap="square" rtlCol="0">
            <a:spAutoFit/>
          </a:bodyPr>
          <a:lstStyle/>
          <a:p>
            <a:pPr algn="ctr"/>
            <a:r>
              <a:rPr kumimoji="1" lang="en-US" altLang="zh-CN" sz="1600" dirty="0">
                <a:latin typeface="Microsoft YaHei" panose="020B0503020204020204" pitchFamily="34" charset="-122"/>
                <a:ea typeface="Microsoft YaHei" panose="020B0503020204020204" pitchFamily="34" charset="-122"/>
              </a:rPr>
              <a:t>3.  </a:t>
            </a:r>
            <a:r>
              <a:rPr kumimoji="1" lang="zh-CN" altLang="en-US" sz="1600" dirty="0">
                <a:latin typeface="Microsoft YaHei" panose="020B0503020204020204" pitchFamily="34" charset="-122"/>
                <a:ea typeface="Microsoft YaHei" panose="020B0503020204020204" pitchFamily="34" charset="-122"/>
              </a:rPr>
              <a:t>生成高维度向量用作</a:t>
            </a:r>
            <a:r>
              <a:rPr kumimoji="1" lang="en-US" altLang="zh-CN" sz="1600" dirty="0">
                <a:latin typeface="Microsoft YaHei" panose="020B0503020204020204" pitchFamily="34" charset="-122"/>
                <a:ea typeface="Microsoft YaHei" panose="020B0503020204020204" pitchFamily="34" charset="-122"/>
              </a:rPr>
              <a:t>Decoder</a:t>
            </a:r>
            <a:r>
              <a:rPr kumimoji="1" lang="zh-CN" altLang="en-US" sz="1600" dirty="0">
                <a:latin typeface="Microsoft YaHei" panose="020B0503020204020204" pitchFamily="34" charset="-122"/>
                <a:ea typeface="Microsoft YaHei" panose="020B0503020204020204" pitchFamily="34" charset="-122"/>
              </a:rPr>
              <a:t>输入</a:t>
            </a:r>
          </a:p>
        </p:txBody>
      </p:sp>
      <p:cxnSp>
        <p:nvCxnSpPr>
          <p:cNvPr id="42" name="肘形连接符 41">
            <a:extLst>
              <a:ext uri="{FF2B5EF4-FFF2-40B4-BE49-F238E27FC236}">
                <a16:creationId xmlns:a16="http://schemas.microsoft.com/office/drawing/2014/main" id="{DB12FB2E-58C8-5DF3-11DC-93F2CC3B4839}"/>
              </a:ext>
            </a:extLst>
          </p:cNvPr>
          <p:cNvCxnSpPr>
            <a:cxnSpLocks/>
            <a:stCxn id="43" idx="0"/>
          </p:cNvCxnSpPr>
          <p:nvPr/>
        </p:nvCxnSpPr>
        <p:spPr>
          <a:xfrm rot="16200000" flipV="1">
            <a:off x="4952925" y="5456326"/>
            <a:ext cx="407737" cy="30447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3" name="文本框 42">
            <a:extLst>
              <a:ext uri="{FF2B5EF4-FFF2-40B4-BE49-F238E27FC236}">
                <a16:creationId xmlns:a16="http://schemas.microsoft.com/office/drawing/2014/main" id="{009CC8B9-E394-C5CC-D5A5-0379DED693EE}"/>
              </a:ext>
            </a:extLst>
          </p:cNvPr>
          <p:cNvSpPr txBox="1"/>
          <p:nvPr/>
        </p:nvSpPr>
        <p:spPr>
          <a:xfrm>
            <a:off x="4383134" y="5812430"/>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4.</a:t>
            </a:r>
            <a:r>
              <a:rPr kumimoji="1" lang="zh-CN" altLang="en-US" sz="1600" dirty="0">
                <a:latin typeface="Microsoft YaHei" panose="020B0503020204020204" pitchFamily="34" charset="-122"/>
                <a:ea typeface="Microsoft YaHei" panose="020B0503020204020204" pitchFamily="34" charset="-122"/>
              </a:rPr>
              <a:t> 部分输出的文本</a:t>
            </a:r>
          </a:p>
        </p:txBody>
      </p:sp>
      <p:sp>
        <p:nvSpPr>
          <p:cNvPr id="46" name="文本框 45">
            <a:extLst>
              <a:ext uri="{FF2B5EF4-FFF2-40B4-BE49-F238E27FC236}">
                <a16:creationId xmlns:a16="http://schemas.microsoft.com/office/drawing/2014/main" id="{8A7E939A-65D8-C630-B3C1-C74E47D26788}"/>
              </a:ext>
            </a:extLst>
          </p:cNvPr>
          <p:cNvSpPr txBox="1"/>
          <p:nvPr/>
        </p:nvSpPr>
        <p:spPr>
          <a:xfrm>
            <a:off x="5928179" y="1624959"/>
            <a:ext cx="1236236"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5.</a:t>
            </a:r>
            <a:r>
              <a:rPr kumimoji="1" lang="zh-CN" altLang="en-US" sz="1600" dirty="0">
                <a:latin typeface="Microsoft YaHei" panose="020B0503020204020204" pitchFamily="34" charset="-122"/>
                <a:ea typeface="Microsoft YaHei" panose="020B0503020204020204" pitchFamily="34" charset="-122"/>
              </a:rPr>
              <a:t> 文本输出</a:t>
            </a:r>
          </a:p>
        </p:txBody>
      </p:sp>
      <p:cxnSp>
        <p:nvCxnSpPr>
          <p:cNvPr id="49" name="肘形连接符 48">
            <a:extLst>
              <a:ext uri="{FF2B5EF4-FFF2-40B4-BE49-F238E27FC236}">
                <a16:creationId xmlns:a16="http://schemas.microsoft.com/office/drawing/2014/main" id="{6E9BBEE0-68F5-ECA3-C506-6F4FA8986BBD}"/>
              </a:ext>
            </a:extLst>
          </p:cNvPr>
          <p:cNvCxnSpPr>
            <a:cxnSpLocks/>
            <a:endCxn id="37" idx="0"/>
          </p:cNvCxnSpPr>
          <p:nvPr/>
        </p:nvCxnSpPr>
        <p:spPr>
          <a:xfrm rot="10800000">
            <a:off x="5236264" y="1392247"/>
            <a:ext cx="1303132" cy="267248"/>
          </a:xfrm>
          <a:prstGeom prst="bentConnector4">
            <a:avLst>
              <a:gd name="adj1" fmla="val 9062"/>
              <a:gd name="adj2" fmla="val 185539"/>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2" name="直线连接符 51">
            <a:extLst>
              <a:ext uri="{FF2B5EF4-FFF2-40B4-BE49-F238E27FC236}">
                <a16:creationId xmlns:a16="http://schemas.microsoft.com/office/drawing/2014/main" id="{8CE932AD-EB21-F780-73A7-C363F0150CD9}"/>
              </a:ext>
            </a:extLst>
          </p:cNvPr>
          <p:cNvCxnSpPr/>
          <p:nvPr/>
        </p:nvCxnSpPr>
        <p:spPr>
          <a:xfrm>
            <a:off x="7176053" y="832729"/>
            <a:ext cx="0" cy="5605670"/>
          </a:xfrm>
          <a:prstGeom prst="line">
            <a:avLst/>
          </a:prstGeom>
          <a:ln w="19050">
            <a:solidFill>
              <a:srgbClr val="C00000"/>
            </a:solidFill>
            <a:prstDash val="dash"/>
          </a:ln>
        </p:spPr>
        <p:style>
          <a:lnRef idx="1">
            <a:schemeClr val="accent2"/>
          </a:lnRef>
          <a:fillRef idx="0">
            <a:schemeClr val="accent2"/>
          </a:fillRef>
          <a:effectRef idx="0">
            <a:schemeClr val="accent2"/>
          </a:effectRef>
          <a:fontRef idx="minor">
            <a:schemeClr val="tx1"/>
          </a:fontRef>
        </p:style>
      </p:cxnSp>
      <p:sp>
        <p:nvSpPr>
          <p:cNvPr id="53" name="矩形 52">
            <a:extLst>
              <a:ext uri="{FF2B5EF4-FFF2-40B4-BE49-F238E27FC236}">
                <a16:creationId xmlns:a16="http://schemas.microsoft.com/office/drawing/2014/main" id="{168237EC-A551-C963-7149-01A463E763EA}"/>
              </a:ext>
            </a:extLst>
          </p:cNvPr>
          <p:cNvSpPr/>
          <p:nvPr/>
        </p:nvSpPr>
        <p:spPr>
          <a:xfrm>
            <a:off x="7513982" y="944217"/>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Encoder-Only</a:t>
            </a:r>
            <a:endParaRPr kumimoji="1" lang="zh-CN" altLang="en-US" sz="2000" dirty="0">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7A4C0B60-33B0-E76C-CF52-C0C26E9DB38B}"/>
              </a:ext>
            </a:extLst>
          </p:cNvPr>
          <p:cNvSpPr/>
          <p:nvPr/>
        </p:nvSpPr>
        <p:spPr>
          <a:xfrm>
            <a:off x="7513982" y="1395403"/>
            <a:ext cx="4137263" cy="123067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适用于只需要理解输入语义的任务，例如句子分类、命名实体识别；</a:t>
            </a:r>
            <a:endParaRPr kumimoji="1" lang="zh-CN" altLang="en-US" dirty="0"/>
          </a:p>
        </p:txBody>
      </p:sp>
      <p:sp>
        <p:nvSpPr>
          <p:cNvPr id="65" name="矩形 64">
            <a:extLst>
              <a:ext uri="{FF2B5EF4-FFF2-40B4-BE49-F238E27FC236}">
                <a16:creationId xmlns:a16="http://schemas.microsoft.com/office/drawing/2014/main" id="{8264F133-EDE5-41D1-2A84-533CC863F252}"/>
              </a:ext>
            </a:extLst>
          </p:cNvPr>
          <p:cNvSpPr/>
          <p:nvPr/>
        </p:nvSpPr>
        <p:spPr>
          <a:xfrm>
            <a:off x="7518480" y="4954952"/>
            <a:ext cx="4093835"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适用于需要基于输入的生成式任务，例如翻译、摘要。</a:t>
            </a:r>
            <a:endParaRPr kumimoji="1" lang="zh-CN" altLang="en-US" dirty="0"/>
          </a:p>
        </p:txBody>
      </p:sp>
      <p:sp>
        <p:nvSpPr>
          <p:cNvPr id="70" name="矩形 69">
            <a:extLst>
              <a:ext uri="{FF2B5EF4-FFF2-40B4-BE49-F238E27FC236}">
                <a16:creationId xmlns:a16="http://schemas.microsoft.com/office/drawing/2014/main" id="{266654B0-050E-26AD-ECF7-6231B36EE331}"/>
              </a:ext>
            </a:extLst>
          </p:cNvPr>
          <p:cNvSpPr/>
          <p:nvPr/>
        </p:nvSpPr>
        <p:spPr>
          <a:xfrm>
            <a:off x="7520175" y="3189830"/>
            <a:ext cx="4131069"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rgbClr val="333333"/>
                </a:solidFill>
                <a:latin typeface="Microsoft YaHei" panose="020B0503020204020204" pitchFamily="34" charset="-122"/>
                <a:ea typeface="Microsoft YaHei" panose="020B0503020204020204" pitchFamily="34" charset="-122"/>
              </a:rPr>
              <a:t>适用于生成式任务，如文本生成</a:t>
            </a:r>
            <a:r>
              <a:rPr lang="zh-CN" altLang="en-US" sz="1600" i="0" dirty="0">
                <a:solidFill>
                  <a:srgbClr val="333333"/>
                </a:solidFill>
                <a:effectLst/>
                <a:latin typeface="Microsoft YaHei" panose="020B0503020204020204" pitchFamily="34" charset="-122"/>
                <a:ea typeface="Microsoft YaHei" panose="020B0503020204020204" pitchFamily="34" charset="-122"/>
              </a:rPr>
              <a:t>；</a:t>
            </a:r>
            <a:endParaRPr kumimoji="1" lang="zh-CN" altLang="en-US" sz="1600" dirty="0"/>
          </a:p>
        </p:txBody>
      </p:sp>
      <p:sp>
        <p:nvSpPr>
          <p:cNvPr id="71" name="矩形 70">
            <a:extLst>
              <a:ext uri="{FF2B5EF4-FFF2-40B4-BE49-F238E27FC236}">
                <a16:creationId xmlns:a16="http://schemas.microsoft.com/office/drawing/2014/main" id="{DDBEC411-5298-A5A0-2D7F-5D350EE055A3}"/>
              </a:ext>
            </a:extLst>
          </p:cNvPr>
          <p:cNvSpPr/>
          <p:nvPr/>
        </p:nvSpPr>
        <p:spPr>
          <a:xfrm>
            <a:off x="7518479" y="4471300"/>
            <a:ext cx="2759387" cy="45806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Encoder-Decoder</a:t>
            </a:r>
            <a:endParaRPr kumimoji="1" lang="zh-CN" altLang="en-US" sz="2000" dirty="0">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419DEA69-7960-F1A3-F836-D9609B88E137}"/>
              </a:ext>
            </a:extLst>
          </p:cNvPr>
          <p:cNvSpPr/>
          <p:nvPr/>
        </p:nvSpPr>
        <p:spPr>
          <a:xfrm>
            <a:off x="7513982" y="2755821"/>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Decoder-Only</a:t>
            </a:r>
            <a:endParaRPr kumimoji="1" lang="zh-CN" altLang="en-US" sz="2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753197B-9F86-C7C7-91A1-3CB447496353}"/>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67B88D96-A3EC-055D-1670-45D3B99A0907}"/>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428EB97D-2F47-B061-EE8D-F4DA17FB402F}"/>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5426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B3DEF0-816D-6CF6-0543-B6DBF67599A4}"/>
              </a:ext>
            </a:extLst>
          </p:cNvPr>
          <p:cNvPicPr>
            <a:picLocks noChangeAspect="1"/>
          </p:cNvPicPr>
          <p:nvPr/>
        </p:nvPicPr>
        <p:blipFill>
          <a:blip r:embed="rId3"/>
          <a:stretch>
            <a:fillRect/>
          </a:stretch>
        </p:blipFill>
        <p:spPr>
          <a:xfrm>
            <a:off x="123428" y="1075869"/>
            <a:ext cx="7310214" cy="5256684"/>
          </a:xfrm>
          <a:prstGeom prst="rect">
            <a:avLst/>
          </a:prstGeom>
        </p:spPr>
      </p:pic>
      <p:sp>
        <p:nvSpPr>
          <p:cNvPr id="3" name="圆角矩形 2">
            <a:extLst>
              <a:ext uri="{FF2B5EF4-FFF2-40B4-BE49-F238E27FC236}">
                <a16:creationId xmlns:a16="http://schemas.microsoft.com/office/drawing/2014/main" id="{EA4A7E10-CBDA-A814-E0E3-F1FF7FA05C61}"/>
              </a:ext>
            </a:extLst>
          </p:cNvPr>
          <p:cNvSpPr/>
          <p:nvPr/>
        </p:nvSpPr>
        <p:spPr>
          <a:xfrm>
            <a:off x="8845769" y="2473665"/>
            <a:ext cx="1431235"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a:t>
            </a:r>
            <a:endParaRPr kumimoji="1" lang="zh-CN" altLang="en-US" dirty="0"/>
          </a:p>
        </p:txBody>
      </p:sp>
      <p:sp>
        <p:nvSpPr>
          <p:cNvPr id="5" name="圆角矩形 4">
            <a:extLst>
              <a:ext uri="{FF2B5EF4-FFF2-40B4-BE49-F238E27FC236}">
                <a16:creationId xmlns:a16="http://schemas.microsoft.com/office/drawing/2014/main" id="{01FD8A0E-F4D6-8775-15C1-5AD03207CB5F}"/>
              </a:ext>
            </a:extLst>
          </p:cNvPr>
          <p:cNvSpPr/>
          <p:nvPr/>
        </p:nvSpPr>
        <p:spPr>
          <a:xfrm>
            <a:off x="8845769" y="3273342"/>
            <a:ext cx="1431234"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a:t>
            </a:r>
            <a:endParaRPr kumimoji="1" lang="zh-CN" altLang="en-US" dirty="0"/>
          </a:p>
        </p:txBody>
      </p:sp>
      <p:sp>
        <p:nvSpPr>
          <p:cNvPr id="6" name="圆角矩形 5">
            <a:extLst>
              <a:ext uri="{FF2B5EF4-FFF2-40B4-BE49-F238E27FC236}">
                <a16:creationId xmlns:a16="http://schemas.microsoft.com/office/drawing/2014/main" id="{A502B3D2-2FA3-0B57-B5D0-7BEB72867B68}"/>
              </a:ext>
            </a:extLst>
          </p:cNvPr>
          <p:cNvSpPr/>
          <p:nvPr/>
        </p:nvSpPr>
        <p:spPr>
          <a:xfrm>
            <a:off x="8651952" y="4073019"/>
            <a:ext cx="2012677"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7" name="圆角矩形 6">
            <a:extLst>
              <a:ext uri="{FF2B5EF4-FFF2-40B4-BE49-F238E27FC236}">
                <a16:creationId xmlns:a16="http://schemas.microsoft.com/office/drawing/2014/main" id="{89A31A30-2E3B-FA95-E343-DCD9EFCC3118}"/>
              </a:ext>
            </a:extLst>
          </p:cNvPr>
          <p:cNvSpPr/>
          <p:nvPr/>
        </p:nvSpPr>
        <p:spPr>
          <a:xfrm>
            <a:off x="8845769" y="1673989"/>
            <a:ext cx="1431236"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a:t>
            </a:r>
            <a:endParaRPr kumimoji="1" lang="zh-CN" altLang="en-US" dirty="0"/>
          </a:p>
        </p:txBody>
      </p:sp>
      <p:cxnSp>
        <p:nvCxnSpPr>
          <p:cNvPr id="9" name="直线箭头连接符 8">
            <a:extLst>
              <a:ext uri="{FF2B5EF4-FFF2-40B4-BE49-F238E27FC236}">
                <a16:creationId xmlns:a16="http://schemas.microsoft.com/office/drawing/2014/main" id="{18155CBF-E96C-808C-C12C-F527A52B5F25}"/>
              </a:ext>
            </a:extLst>
          </p:cNvPr>
          <p:cNvCxnSpPr>
            <a:stCxn id="7" idx="2"/>
          </p:cNvCxnSpPr>
          <p:nvPr/>
        </p:nvCxnSpPr>
        <p:spPr>
          <a:xfrm flipH="1">
            <a:off x="9561386" y="198210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0" name="直线箭头连接符 9">
            <a:extLst>
              <a:ext uri="{FF2B5EF4-FFF2-40B4-BE49-F238E27FC236}">
                <a16:creationId xmlns:a16="http://schemas.microsoft.com/office/drawing/2014/main" id="{50D7A0A8-3CB3-7282-1173-6C49E9234AF0}"/>
              </a:ext>
            </a:extLst>
          </p:cNvPr>
          <p:cNvCxnSpPr/>
          <p:nvPr/>
        </p:nvCxnSpPr>
        <p:spPr>
          <a:xfrm flipH="1">
            <a:off x="9561385" y="2781778"/>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1" name="直线箭头连接符 10">
            <a:extLst>
              <a:ext uri="{FF2B5EF4-FFF2-40B4-BE49-F238E27FC236}">
                <a16:creationId xmlns:a16="http://schemas.microsoft.com/office/drawing/2014/main" id="{1B0D907A-8913-9EBC-C57A-1FA865D6450F}"/>
              </a:ext>
            </a:extLst>
          </p:cNvPr>
          <p:cNvCxnSpPr/>
          <p:nvPr/>
        </p:nvCxnSpPr>
        <p:spPr>
          <a:xfrm flipH="1">
            <a:off x="9561384" y="3581456"/>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2" name="直线箭头连接符 11">
            <a:extLst>
              <a:ext uri="{FF2B5EF4-FFF2-40B4-BE49-F238E27FC236}">
                <a16:creationId xmlns:a16="http://schemas.microsoft.com/office/drawing/2014/main" id="{040E7BD3-7A57-B322-5884-A1FB049E4A93}"/>
              </a:ext>
            </a:extLst>
          </p:cNvPr>
          <p:cNvCxnSpPr/>
          <p:nvPr/>
        </p:nvCxnSpPr>
        <p:spPr>
          <a:xfrm flipH="1">
            <a:off x="9561384" y="438113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3" name="圆角矩形 12">
            <a:extLst>
              <a:ext uri="{FF2B5EF4-FFF2-40B4-BE49-F238E27FC236}">
                <a16:creationId xmlns:a16="http://schemas.microsoft.com/office/drawing/2014/main" id="{A9F696D2-026D-8E4F-A737-282AE5245868}"/>
              </a:ext>
            </a:extLst>
          </p:cNvPr>
          <p:cNvSpPr/>
          <p:nvPr/>
        </p:nvSpPr>
        <p:spPr>
          <a:xfrm>
            <a:off x="8194750" y="4872695"/>
            <a:ext cx="2927080"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15" name="文本框 14">
            <a:extLst>
              <a:ext uri="{FF2B5EF4-FFF2-40B4-BE49-F238E27FC236}">
                <a16:creationId xmlns:a16="http://schemas.microsoft.com/office/drawing/2014/main" id="{32B6C6BD-4974-E17D-1A65-BF4683D47FBA}"/>
              </a:ext>
            </a:extLst>
          </p:cNvPr>
          <p:cNvSpPr txBox="1"/>
          <p:nvPr/>
        </p:nvSpPr>
        <p:spPr>
          <a:xfrm>
            <a:off x="207512" y="698080"/>
            <a:ext cx="5231304"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Next Word(Token) Prediction Mechanism</a:t>
            </a:r>
            <a:endParaRPr kumimoji="1" lang="zh-CN" altLang="en-US" sz="2000" b="1"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21286459-A26A-8DF4-840D-847E1F20A44E}"/>
              </a:ext>
            </a:extLst>
          </p:cNvPr>
          <p:cNvSpPr/>
          <p:nvPr/>
        </p:nvSpPr>
        <p:spPr>
          <a:xfrm>
            <a:off x="7585182" y="3027559"/>
            <a:ext cx="458028" cy="35780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CA090DC7-A8F8-9143-6C7D-325A4146DD29}"/>
              </a:ext>
            </a:extLst>
          </p:cNvPr>
          <p:cNvPicPr>
            <a:picLocks noChangeAspect="1"/>
          </p:cNvPicPr>
          <p:nvPr/>
        </p:nvPicPr>
        <p:blipFill>
          <a:blip r:embed="rId4"/>
          <a:stretch>
            <a:fillRect/>
          </a:stretch>
        </p:blipFill>
        <p:spPr>
          <a:xfrm>
            <a:off x="10943949" y="6390005"/>
            <a:ext cx="1112216" cy="408360"/>
          </a:xfrm>
          <a:prstGeom prst="rect">
            <a:avLst/>
          </a:prstGeom>
        </p:spPr>
      </p:pic>
      <p:sp>
        <p:nvSpPr>
          <p:cNvPr id="8" name="文本框 7">
            <a:extLst>
              <a:ext uri="{FF2B5EF4-FFF2-40B4-BE49-F238E27FC236}">
                <a16:creationId xmlns:a16="http://schemas.microsoft.com/office/drawing/2014/main" id="{8C31CBB7-8AC3-6F12-C4AE-0F52BE32D6BD}"/>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FA84D5D3-8BEA-C794-59C1-46652C00E6D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934375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1333</TotalTime>
  <Words>4472</Words>
  <Application>Microsoft Macintosh PowerPoint</Application>
  <PresentationFormat>宽屏</PresentationFormat>
  <Paragraphs>342</Paragraphs>
  <Slides>53</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53</vt:i4>
      </vt:variant>
    </vt:vector>
  </HeadingPairs>
  <TitlesOfParts>
    <vt:vector size="63" baseType="lpstr">
      <vt:lpstr>等线</vt:lpstr>
      <vt:lpstr>KaiTi</vt:lpstr>
      <vt:lpstr>Microsoft YaHei</vt:lpstr>
      <vt:lpstr>Arial</vt:lpstr>
      <vt:lpstr>Calibri</vt:lpstr>
      <vt:lpstr>Calibri Light</vt:lpstr>
      <vt:lpstr>Helvetica</vt:lpstr>
      <vt:lpstr>Helvetica Neue</vt:lpstr>
      <vt:lpstr>Times New Roman</vt:lpstr>
      <vt:lpstr>Office 主题​​</vt:lpstr>
      <vt:lpstr>大语言模型简介及应用 Introduction to LLM and its Applications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谢谢各位</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文杰 李</dc:creator>
  <cp:lastModifiedBy>文杰 李</cp:lastModifiedBy>
  <cp:revision>387</cp:revision>
  <dcterms:created xsi:type="dcterms:W3CDTF">2025-02-23T01:47:23Z</dcterms:created>
  <dcterms:modified xsi:type="dcterms:W3CDTF">2025-03-18T06:19:10Z</dcterms:modified>
</cp:coreProperties>
</file>